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4" r:id="rId2"/>
    <p:sldId id="281" r:id="rId3"/>
    <p:sldId id="282" r:id="rId4"/>
    <p:sldId id="283" r:id="rId5"/>
    <p:sldId id="284" r:id="rId6"/>
    <p:sldId id="285" r:id="rId7"/>
    <p:sldId id="286" r:id="rId8"/>
    <p:sldId id="289" r:id="rId9"/>
    <p:sldId id="288" r:id="rId10"/>
    <p:sldId id="290" r:id="rId11"/>
    <p:sldId id="287" r:id="rId12"/>
    <p:sldId id="291" r:id="rId13"/>
  </p:sldIdLst>
  <p:sldSz cx="10693400" cy="7561263"/>
  <p:notesSz cx="6735763" cy="9866313"/>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D799B9"/>
    <a:srgbClr val="DD85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100" d="100"/>
          <a:sy n="100" d="100"/>
        </p:scale>
        <p:origin x="30" y="-1368"/>
      </p:cViewPr>
      <p:guideLst>
        <p:guide orient="horz" pos="2382"/>
        <p:guide pos="3368"/>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328B86FA-B491-4EDC-866E-455A56A4B8EA}" type="datetimeFigureOut">
              <a:rPr kumimoji="1" lang="ja-JP" altLang="en-US" smtClean="0"/>
              <a:t>2024/8/7</a:t>
            </a:fld>
            <a:endParaRPr kumimoji="1" lang="ja-JP" altLang="en-US"/>
          </a:p>
        </p:txBody>
      </p:sp>
      <p:sp>
        <p:nvSpPr>
          <p:cNvPr id="4" name="スライド イメージ プレースホルダー 3"/>
          <p:cNvSpPr>
            <a:spLocks noGrp="1" noRot="1" noChangeAspect="1"/>
          </p:cNvSpPr>
          <p:nvPr>
            <p:ph type="sldImg" idx="2"/>
          </p:nvPr>
        </p:nvSpPr>
        <p:spPr>
          <a:xfrm>
            <a:off x="752475" y="739775"/>
            <a:ext cx="52308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1A27A21F-A52D-4D6C-94E4-DD5D66A9B525}" type="slidenum">
              <a:rPr kumimoji="1" lang="ja-JP" altLang="en-US" smtClean="0"/>
              <a:t>‹#›</a:t>
            </a:fld>
            <a:endParaRPr kumimoji="1" lang="ja-JP" altLang="en-US"/>
          </a:p>
        </p:txBody>
      </p:sp>
    </p:spTree>
    <p:extLst>
      <p:ext uri="{BB962C8B-B14F-4D97-AF65-F5344CB8AC3E}">
        <p14:creationId xmlns:p14="http://schemas.microsoft.com/office/powerpoint/2010/main" val="6321506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かるた（絵札）">
    <p:spTree>
      <p:nvGrpSpPr>
        <p:cNvPr id="1" name=""/>
        <p:cNvGrpSpPr/>
        <p:nvPr/>
      </p:nvGrpSpPr>
      <p:grpSpPr>
        <a:xfrm>
          <a:off x="0" y="0"/>
          <a:ext cx="0" cy="0"/>
          <a:chOff x="0" y="0"/>
          <a:chExt cx="0" cy="0"/>
        </a:xfrm>
      </p:grpSpPr>
      <p:sp>
        <p:nvSpPr>
          <p:cNvPr id="42" name="二等辺三角形 41"/>
          <p:cNvSpPr/>
          <p:nvPr userDrawn="1"/>
        </p:nvSpPr>
        <p:spPr>
          <a:xfrm rot="10800000">
            <a:off x="603172"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二等辺三角形 42"/>
          <p:cNvSpPr/>
          <p:nvPr userDrawn="1"/>
        </p:nvSpPr>
        <p:spPr>
          <a:xfrm rot="10800000">
            <a:off x="2475380"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二等辺三角形 43"/>
          <p:cNvSpPr/>
          <p:nvPr userDrawn="1"/>
        </p:nvSpPr>
        <p:spPr>
          <a:xfrm rot="10800000">
            <a:off x="4347588"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二等辺三角形 44"/>
          <p:cNvSpPr/>
          <p:nvPr userDrawn="1"/>
        </p:nvSpPr>
        <p:spPr>
          <a:xfrm rot="10800000">
            <a:off x="6219796"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二等辺三角形 45"/>
          <p:cNvSpPr/>
          <p:nvPr userDrawn="1"/>
        </p:nvSpPr>
        <p:spPr>
          <a:xfrm rot="10800000">
            <a:off x="8092004"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　</a:t>
            </a:r>
            <a:endParaRPr kumimoji="1" lang="ja-JP" altLang="en-US" dirty="0"/>
          </a:p>
        </p:txBody>
      </p:sp>
      <p:sp>
        <p:nvSpPr>
          <p:cNvPr id="47" name="二等辺三角形 46"/>
          <p:cNvSpPr/>
          <p:nvPr userDrawn="1"/>
        </p:nvSpPr>
        <p:spPr>
          <a:xfrm rot="10800000">
            <a:off x="9964212"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　</a:t>
            </a:r>
            <a:endParaRPr kumimoji="1" lang="ja-JP" altLang="en-US" dirty="0"/>
          </a:p>
        </p:txBody>
      </p:sp>
      <p:sp>
        <p:nvSpPr>
          <p:cNvPr id="48" name="二等辺三角形 47"/>
          <p:cNvSpPr/>
          <p:nvPr userDrawn="1"/>
        </p:nvSpPr>
        <p:spPr>
          <a:xfrm rot="10800000" flipV="1">
            <a:off x="603172"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二等辺三角形 48"/>
          <p:cNvSpPr/>
          <p:nvPr userDrawn="1"/>
        </p:nvSpPr>
        <p:spPr>
          <a:xfrm rot="10800000" flipV="1">
            <a:off x="2475380"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二等辺三角形 49"/>
          <p:cNvSpPr/>
          <p:nvPr userDrawn="1"/>
        </p:nvSpPr>
        <p:spPr>
          <a:xfrm rot="10800000" flipV="1">
            <a:off x="4347588"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二等辺三角形 50"/>
          <p:cNvSpPr/>
          <p:nvPr userDrawn="1"/>
        </p:nvSpPr>
        <p:spPr>
          <a:xfrm rot="10800000" flipV="1">
            <a:off x="6219796"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二等辺三角形 51"/>
          <p:cNvSpPr/>
          <p:nvPr userDrawn="1"/>
        </p:nvSpPr>
        <p:spPr>
          <a:xfrm rot="10800000" flipV="1">
            <a:off x="8092004"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　</a:t>
            </a:r>
            <a:endParaRPr kumimoji="1" lang="ja-JP" altLang="en-US" dirty="0"/>
          </a:p>
        </p:txBody>
      </p:sp>
      <p:sp>
        <p:nvSpPr>
          <p:cNvPr id="53" name="二等辺三角形 52"/>
          <p:cNvSpPr/>
          <p:nvPr userDrawn="1"/>
        </p:nvSpPr>
        <p:spPr>
          <a:xfrm rot="10800000" flipV="1">
            <a:off x="9964212"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　</a:t>
            </a:r>
            <a:endParaRPr kumimoji="1" lang="ja-JP" altLang="en-US" dirty="0"/>
          </a:p>
        </p:txBody>
      </p:sp>
      <p:sp>
        <p:nvSpPr>
          <p:cNvPr id="54" name="二等辺三角形 53"/>
          <p:cNvSpPr/>
          <p:nvPr userDrawn="1"/>
        </p:nvSpPr>
        <p:spPr>
          <a:xfrm rot="5400000">
            <a:off x="464126" y="1098022"/>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二等辺三角形 54"/>
          <p:cNvSpPr/>
          <p:nvPr userDrawn="1"/>
        </p:nvSpPr>
        <p:spPr>
          <a:xfrm rot="5400000">
            <a:off x="464126" y="3721972"/>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二等辺三角形 55"/>
          <p:cNvSpPr/>
          <p:nvPr userDrawn="1"/>
        </p:nvSpPr>
        <p:spPr>
          <a:xfrm rot="5400000">
            <a:off x="464126" y="6354606"/>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二等辺三角形 56"/>
          <p:cNvSpPr/>
          <p:nvPr userDrawn="1"/>
        </p:nvSpPr>
        <p:spPr>
          <a:xfrm rot="16200000" flipH="1">
            <a:off x="10125920" y="1098024"/>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二等辺三角形 57"/>
          <p:cNvSpPr/>
          <p:nvPr userDrawn="1"/>
        </p:nvSpPr>
        <p:spPr>
          <a:xfrm rot="16200000" flipH="1">
            <a:off x="10125920" y="3721974"/>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p:cNvSpPr/>
          <p:nvPr userDrawn="1"/>
        </p:nvSpPr>
        <p:spPr>
          <a:xfrm rot="16200000" flipH="1">
            <a:off x="10125920" y="6354608"/>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userDrawn="1"/>
        </p:nvSpPr>
        <p:spPr>
          <a:xfrm>
            <a:off x="552278" y="232904"/>
            <a:ext cx="195515" cy="670669"/>
          </a:xfrm>
          <a:prstGeom prst="rect">
            <a:avLst/>
          </a:prstGeom>
          <a:noFill/>
        </p:spPr>
        <p:txBody>
          <a:bodyPr vert="eaVert" wrap="square" lIns="0" tIns="0" rIns="0" bIns="0" rtlCol="0" anchor="ctr">
            <a:spAutoFit/>
          </a:bodyPr>
          <a:lstStyle/>
          <a:p>
            <a:pPr algn="r"/>
            <a:r>
              <a:rPr kumimoji="1" lang="ja-JP" altLang="en-US" sz="1050" dirty="0" smtClean="0">
                <a:latin typeface="メイリオ" pitchFamily="50" charset="-128"/>
                <a:ea typeface="メイリオ" pitchFamily="50" charset="-128"/>
                <a:cs typeface="メイリオ" pitchFamily="50" charset="-128"/>
              </a:rPr>
              <a:t>キリトリ</a:t>
            </a:r>
            <a:endParaRPr kumimoji="1" lang="ja-JP" altLang="en-US" sz="1050" dirty="0">
              <a:latin typeface="メイリオ" pitchFamily="50" charset="-128"/>
              <a:ea typeface="メイリオ" pitchFamily="50" charset="-128"/>
              <a:cs typeface="メイリオ" pitchFamily="50" charset="-128"/>
            </a:endParaRPr>
          </a:p>
        </p:txBody>
      </p:sp>
      <p:grpSp>
        <p:nvGrpSpPr>
          <p:cNvPr id="7" name="グループ化 6"/>
          <p:cNvGrpSpPr/>
          <p:nvPr userDrawn="1"/>
        </p:nvGrpSpPr>
        <p:grpSpPr>
          <a:xfrm>
            <a:off x="666180" y="1152339"/>
            <a:ext cx="9361040" cy="5256584"/>
            <a:chOff x="738188" y="756295"/>
            <a:chExt cx="9361040" cy="5256584"/>
          </a:xfrm>
        </p:grpSpPr>
        <p:sp>
          <p:nvSpPr>
            <p:cNvPr id="8" name="正方形/長方形 7"/>
            <p:cNvSpPr/>
            <p:nvPr/>
          </p:nvSpPr>
          <p:spPr>
            <a:xfrm>
              <a:off x="738188"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610396"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4482604"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6354812"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8227020"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738188"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2610396"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482604"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6354812"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8227020"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9" name="図プレースホルダー 28"/>
          <p:cNvSpPr>
            <a:spLocks noGrp="1"/>
          </p:cNvSpPr>
          <p:nvPr>
            <p:ph type="pic" sz="quarter" idx="10" hasCustomPrompt="1"/>
          </p:nvPr>
        </p:nvSpPr>
        <p:spPr>
          <a:xfrm>
            <a:off x="774700" y="1260475"/>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
        <p:nvSpPr>
          <p:cNvPr id="33" name="図プレースホルダー 28"/>
          <p:cNvSpPr>
            <a:spLocks noGrp="1"/>
          </p:cNvSpPr>
          <p:nvPr>
            <p:ph type="pic" sz="quarter" idx="11" hasCustomPrompt="1"/>
          </p:nvPr>
        </p:nvSpPr>
        <p:spPr>
          <a:xfrm>
            <a:off x="2646821" y="1260475"/>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
        <p:nvSpPr>
          <p:cNvPr id="34" name="図プレースホルダー 28"/>
          <p:cNvSpPr>
            <a:spLocks noGrp="1"/>
          </p:cNvSpPr>
          <p:nvPr>
            <p:ph type="pic" sz="quarter" idx="12" hasCustomPrompt="1"/>
          </p:nvPr>
        </p:nvSpPr>
        <p:spPr>
          <a:xfrm>
            <a:off x="4518608" y="1260475"/>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
        <p:nvSpPr>
          <p:cNvPr id="35" name="図プレースホルダー 28"/>
          <p:cNvSpPr>
            <a:spLocks noGrp="1"/>
          </p:cNvSpPr>
          <p:nvPr>
            <p:ph type="pic" sz="quarter" idx="13" hasCustomPrompt="1"/>
          </p:nvPr>
        </p:nvSpPr>
        <p:spPr>
          <a:xfrm>
            <a:off x="6390816" y="1260475"/>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
        <p:nvSpPr>
          <p:cNvPr id="36" name="図プレースホルダー 28"/>
          <p:cNvSpPr>
            <a:spLocks noGrp="1"/>
          </p:cNvSpPr>
          <p:nvPr>
            <p:ph type="pic" sz="quarter" idx="14" hasCustomPrompt="1"/>
          </p:nvPr>
        </p:nvSpPr>
        <p:spPr>
          <a:xfrm>
            <a:off x="8263024" y="1260475"/>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
        <p:nvSpPr>
          <p:cNvPr id="37" name="図プレースホルダー 28"/>
          <p:cNvSpPr>
            <a:spLocks noGrp="1"/>
          </p:cNvSpPr>
          <p:nvPr>
            <p:ph type="pic" sz="quarter" idx="15" hasCustomPrompt="1"/>
          </p:nvPr>
        </p:nvSpPr>
        <p:spPr>
          <a:xfrm>
            <a:off x="774700" y="3889498"/>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
        <p:nvSpPr>
          <p:cNvPr id="38" name="図プレースホルダー 28"/>
          <p:cNvSpPr>
            <a:spLocks noGrp="1"/>
          </p:cNvSpPr>
          <p:nvPr>
            <p:ph type="pic" sz="quarter" idx="16" hasCustomPrompt="1"/>
          </p:nvPr>
        </p:nvSpPr>
        <p:spPr>
          <a:xfrm>
            <a:off x="2646821" y="3889498"/>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
        <p:nvSpPr>
          <p:cNvPr id="39" name="図プレースホルダー 28"/>
          <p:cNvSpPr>
            <a:spLocks noGrp="1"/>
          </p:cNvSpPr>
          <p:nvPr>
            <p:ph type="pic" sz="quarter" idx="17" hasCustomPrompt="1"/>
          </p:nvPr>
        </p:nvSpPr>
        <p:spPr>
          <a:xfrm>
            <a:off x="4518608" y="3889498"/>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
        <p:nvSpPr>
          <p:cNvPr id="40" name="図プレースホルダー 28"/>
          <p:cNvSpPr>
            <a:spLocks noGrp="1"/>
          </p:cNvSpPr>
          <p:nvPr>
            <p:ph type="pic" sz="quarter" idx="18" hasCustomPrompt="1"/>
          </p:nvPr>
        </p:nvSpPr>
        <p:spPr>
          <a:xfrm>
            <a:off x="6390816" y="3889498"/>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
        <p:nvSpPr>
          <p:cNvPr id="41" name="図プレースホルダー 28"/>
          <p:cNvSpPr>
            <a:spLocks noGrp="1"/>
          </p:cNvSpPr>
          <p:nvPr>
            <p:ph type="pic" sz="quarter" idx="19" hasCustomPrompt="1"/>
          </p:nvPr>
        </p:nvSpPr>
        <p:spPr>
          <a:xfrm>
            <a:off x="8263024" y="3889498"/>
            <a:ext cx="1655763" cy="2411413"/>
          </a:xfrm>
          <a:solidFill>
            <a:schemeClr val="bg1"/>
          </a:solidFill>
        </p:spPr>
        <p:txBody>
          <a:bodyPr anchor="b">
            <a:normAutofit/>
          </a:bodyPr>
          <a:lstStyle>
            <a:lvl1pPr marL="0" indent="0">
              <a:buNone/>
              <a:tabLst>
                <a:tab pos="1257300" algn="l"/>
              </a:tabLst>
              <a:defRPr sz="1600">
                <a:solidFill>
                  <a:srgbClr val="FF0000"/>
                </a:solidFill>
                <a:latin typeface="メイリオ" pitchFamily="50" charset="-128"/>
                <a:ea typeface="メイリオ" pitchFamily="50" charset="-128"/>
                <a:cs typeface="メイリオ" pitchFamily="50" charset="-128"/>
              </a:defRPr>
            </a:lvl1pPr>
          </a:lstStyle>
          <a:p>
            <a:r>
              <a:rPr kumimoji="1" lang="ja-JP" altLang="en-US" dirty="0" smtClean="0"/>
              <a:t>写真を追加する</a:t>
            </a:r>
            <a:endParaRPr kumimoji="1" lang="ja-JP" altLang="en-US" dirty="0"/>
          </a:p>
        </p:txBody>
      </p:sp>
    </p:spTree>
    <p:extLst>
      <p:ext uri="{BB962C8B-B14F-4D97-AF65-F5344CB8AC3E}">
        <p14:creationId xmlns:p14="http://schemas.microsoft.com/office/powerpoint/2010/main" val="317832258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かるた（読み札）">
    <p:spTree>
      <p:nvGrpSpPr>
        <p:cNvPr id="1" name=""/>
        <p:cNvGrpSpPr/>
        <p:nvPr/>
      </p:nvGrpSpPr>
      <p:grpSpPr>
        <a:xfrm>
          <a:off x="0" y="0"/>
          <a:ext cx="0" cy="0"/>
          <a:chOff x="0" y="0"/>
          <a:chExt cx="0" cy="0"/>
        </a:xfrm>
      </p:grpSpPr>
      <p:sp>
        <p:nvSpPr>
          <p:cNvPr id="44" name="二等辺三角形 43"/>
          <p:cNvSpPr/>
          <p:nvPr userDrawn="1"/>
        </p:nvSpPr>
        <p:spPr>
          <a:xfrm rot="10800000">
            <a:off x="603172"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二等辺三角形 44"/>
          <p:cNvSpPr/>
          <p:nvPr userDrawn="1"/>
        </p:nvSpPr>
        <p:spPr>
          <a:xfrm rot="10800000">
            <a:off x="2475380"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二等辺三角形 45"/>
          <p:cNvSpPr/>
          <p:nvPr userDrawn="1"/>
        </p:nvSpPr>
        <p:spPr>
          <a:xfrm rot="10800000">
            <a:off x="4347588"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二等辺三角形 46"/>
          <p:cNvSpPr/>
          <p:nvPr userDrawn="1"/>
        </p:nvSpPr>
        <p:spPr>
          <a:xfrm rot="10800000">
            <a:off x="6219796"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二等辺三角形 47"/>
          <p:cNvSpPr/>
          <p:nvPr userDrawn="1"/>
        </p:nvSpPr>
        <p:spPr>
          <a:xfrm rot="10800000">
            <a:off x="8092004"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　</a:t>
            </a:r>
            <a:endParaRPr kumimoji="1" lang="ja-JP" altLang="en-US" dirty="0"/>
          </a:p>
        </p:txBody>
      </p:sp>
      <p:sp>
        <p:nvSpPr>
          <p:cNvPr id="49" name="二等辺三角形 48"/>
          <p:cNvSpPr/>
          <p:nvPr userDrawn="1"/>
        </p:nvSpPr>
        <p:spPr>
          <a:xfrm rot="10800000">
            <a:off x="9964212" y="972319"/>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　</a:t>
            </a:r>
            <a:endParaRPr kumimoji="1" lang="ja-JP" altLang="en-US" dirty="0"/>
          </a:p>
        </p:txBody>
      </p:sp>
      <p:sp>
        <p:nvSpPr>
          <p:cNvPr id="50" name="二等辺三角形 49"/>
          <p:cNvSpPr/>
          <p:nvPr userDrawn="1"/>
        </p:nvSpPr>
        <p:spPr>
          <a:xfrm rot="10800000" flipV="1">
            <a:off x="603172"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二等辺三角形 50"/>
          <p:cNvSpPr/>
          <p:nvPr userDrawn="1"/>
        </p:nvSpPr>
        <p:spPr>
          <a:xfrm rot="10800000" flipV="1">
            <a:off x="2475380"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二等辺三角形 51"/>
          <p:cNvSpPr/>
          <p:nvPr userDrawn="1"/>
        </p:nvSpPr>
        <p:spPr>
          <a:xfrm rot="10800000" flipV="1">
            <a:off x="4347588"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二等辺三角形 52"/>
          <p:cNvSpPr/>
          <p:nvPr userDrawn="1"/>
        </p:nvSpPr>
        <p:spPr>
          <a:xfrm rot="10800000" flipV="1">
            <a:off x="6219796"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二等辺三角形 53"/>
          <p:cNvSpPr/>
          <p:nvPr userDrawn="1"/>
        </p:nvSpPr>
        <p:spPr>
          <a:xfrm rot="10800000" flipV="1">
            <a:off x="8092004"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　</a:t>
            </a:r>
            <a:endParaRPr kumimoji="1" lang="ja-JP" altLang="en-US" dirty="0"/>
          </a:p>
        </p:txBody>
      </p:sp>
      <p:sp>
        <p:nvSpPr>
          <p:cNvPr id="55" name="二等辺三角形 54"/>
          <p:cNvSpPr/>
          <p:nvPr userDrawn="1"/>
        </p:nvSpPr>
        <p:spPr>
          <a:xfrm rot="10800000" flipV="1">
            <a:off x="9964212" y="6516935"/>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　</a:t>
            </a:r>
            <a:endParaRPr kumimoji="1" lang="ja-JP" altLang="en-US" dirty="0"/>
          </a:p>
        </p:txBody>
      </p:sp>
      <p:sp>
        <p:nvSpPr>
          <p:cNvPr id="56" name="二等辺三角形 55"/>
          <p:cNvSpPr/>
          <p:nvPr userDrawn="1"/>
        </p:nvSpPr>
        <p:spPr>
          <a:xfrm rot="5400000">
            <a:off x="464126" y="1098022"/>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二等辺三角形 56"/>
          <p:cNvSpPr/>
          <p:nvPr userDrawn="1"/>
        </p:nvSpPr>
        <p:spPr>
          <a:xfrm rot="5400000">
            <a:off x="464126" y="3721972"/>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二等辺三角形 57"/>
          <p:cNvSpPr/>
          <p:nvPr userDrawn="1"/>
        </p:nvSpPr>
        <p:spPr>
          <a:xfrm rot="5400000">
            <a:off x="464126" y="6354606"/>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p:cNvSpPr/>
          <p:nvPr userDrawn="1"/>
        </p:nvSpPr>
        <p:spPr>
          <a:xfrm rot="16200000" flipH="1">
            <a:off x="10125920" y="1098024"/>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二等辺三角形 59"/>
          <p:cNvSpPr/>
          <p:nvPr userDrawn="1"/>
        </p:nvSpPr>
        <p:spPr>
          <a:xfrm rot="16200000" flipH="1">
            <a:off x="10125920" y="3721974"/>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二等辺三角形 60"/>
          <p:cNvSpPr/>
          <p:nvPr userDrawn="1"/>
        </p:nvSpPr>
        <p:spPr>
          <a:xfrm rot="16200000" flipH="1">
            <a:off x="10125920" y="6354608"/>
            <a:ext cx="126015" cy="10863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p:cNvSpPr txBox="1"/>
          <p:nvPr userDrawn="1"/>
        </p:nvSpPr>
        <p:spPr>
          <a:xfrm>
            <a:off x="552278" y="232904"/>
            <a:ext cx="195515" cy="670669"/>
          </a:xfrm>
          <a:prstGeom prst="rect">
            <a:avLst/>
          </a:prstGeom>
          <a:noFill/>
        </p:spPr>
        <p:txBody>
          <a:bodyPr vert="eaVert" wrap="square" lIns="0" tIns="0" rIns="0" bIns="0" rtlCol="0" anchor="ctr">
            <a:spAutoFit/>
          </a:bodyPr>
          <a:lstStyle/>
          <a:p>
            <a:pPr algn="r"/>
            <a:r>
              <a:rPr kumimoji="1" lang="ja-JP" altLang="en-US" sz="1050" dirty="0" smtClean="0">
                <a:latin typeface="メイリオ" pitchFamily="50" charset="-128"/>
                <a:ea typeface="メイリオ" pitchFamily="50" charset="-128"/>
                <a:cs typeface="メイリオ" pitchFamily="50" charset="-128"/>
              </a:rPr>
              <a:t>キリトリ</a:t>
            </a:r>
            <a:endParaRPr kumimoji="1" lang="ja-JP" altLang="en-US" sz="1050" dirty="0">
              <a:latin typeface="メイリオ" pitchFamily="50" charset="-128"/>
              <a:ea typeface="メイリオ" pitchFamily="50" charset="-128"/>
              <a:cs typeface="メイリオ" pitchFamily="50" charset="-128"/>
            </a:endParaRPr>
          </a:p>
        </p:txBody>
      </p:sp>
      <p:grpSp>
        <p:nvGrpSpPr>
          <p:cNvPr id="7" name="グループ化 6"/>
          <p:cNvGrpSpPr/>
          <p:nvPr userDrawn="1"/>
        </p:nvGrpSpPr>
        <p:grpSpPr>
          <a:xfrm>
            <a:off x="666180" y="1152339"/>
            <a:ext cx="9361040" cy="5256584"/>
            <a:chOff x="738188" y="756295"/>
            <a:chExt cx="9361040" cy="5256584"/>
          </a:xfrm>
        </p:grpSpPr>
        <p:sp>
          <p:nvSpPr>
            <p:cNvPr id="8" name="正方形/長方形 7"/>
            <p:cNvSpPr/>
            <p:nvPr/>
          </p:nvSpPr>
          <p:spPr>
            <a:xfrm>
              <a:off x="738188"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610396"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4482604"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6354812"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8227020" y="756295"/>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738188"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2610396"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482604"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6354812"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8227020" y="3384587"/>
              <a:ext cx="1872208" cy="2628292"/>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 name="縦書きテキスト プレースホルダー 2"/>
          <p:cNvSpPr>
            <a:spLocks noGrp="1"/>
          </p:cNvSpPr>
          <p:nvPr>
            <p:ph type="body" orient="vert" sz="quarter" idx="20" hasCustomPrompt="1"/>
          </p:nvPr>
        </p:nvSpPr>
        <p:spPr>
          <a:xfrm>
            <a:off x="774701" y="1260475"/>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
        <p:nvSpPr>
          <p:cNvPr id="25" name="縦書きテキスト プレースホルダー 2"/>
          <p:cNvSpPr>
            <a:spLocks noGrp="1"/>
          </p:cNvSpPr>
          <p:nvPr>
            <p:ph type="body" orient="vert" sz="quarter" idx="21" hasCustomPrompt="1"/>
          </p:nvPr>
        </p:nvSpPr>
        <p:spPr>
          <a:xfrm>
            <a:off x="2646821" y="1260475"/>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
        <p:nvSpPr>
          <p:cNvPr id="26" name="縦書きテキスト プレースホルダー 2"/>
          <p:cNvSpPr>
            <a:spLocks noGrp="1"/>
          </p:cNvSpPr>
          <p:nvPr>
            <p:ph type="body" orient="vert" sz="quarter" idx="22" hasCustomPrompt="1"/>
          </p:nvPr>
        </p:nvSpPr>
        <p:spPr>
          <a:xfrm>
            <a:off x="4518608" y="1260475"/>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
        <p:nvSpPr>
          <p:cNvPr id="27" name="縦書きテキスト プレースホルダー 2"/>
          <p:cNvSpPr>
            <a:spLocks noGrp="1"/>
          </p:cNvSpPr>
          <p:nvPr>
            <p:ph type="body" orient="vert" sz="quarter" idx="23" hasCustomPrompt="1"/>
          </p:nvPr>
        </p:nvSpPr>
        <p:spPr>
          <a:xfrm>
            <a:off x="6390816" y="1260475"/>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
        <p:nvSpPr>
          <p:cNvPr id="28" name="縦書きテキスト プレースホルダー 2"/>
          <p:cNvSpPr>
            <a:spLocks noGrp="1"/>
          </p:cNvSpPr>
          <p:nvPr>
            <p:ph type="body" orient="vert" sz="quarter" idx="24" hasCustomPrompt="1"/>
          </p:nvPr>
        </p:nvSpPr>
        <p:spPr>
          <a:xfrm>
            <a:off x="8265740" y="1260475"/>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
        <p:nvSpPr>
          <p:cNvPr id="30" name="縦書きテキスト プレースホルダー 2"/>
          <p:cNvSpPr>
            <a:spLocks noGrp="1"/>
          </p:cNvSpPr>
          <p:nvPr>
            <p:ph type="body" orient="vert" sz="quarter" idx="25" hasCustomPrompt="1"/>
          </p:nvPr>
        </p:nvSpPr>
        <p:spPr>
          <a:xfrm>
            <a:off x="774701" y="3889498"/>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
        <p:nvSpPr>
          <p:cNvPr id="31" name="縦書きテキスト プレースホルダー 2"/>
          <p:cNvSpPr>
            <a:spLocks noGrp="1"/>
          </p:cNvSpPr>
          <p:nvPr>
            <p:ph type="body" orient="vert" sz="quarter" idx="26" hasCustomPrompt="1"/>
          </p:nvPr>
        </p:nvSpPr>
        <p:spPr>
          <a:xfrm>
            <a:off x="2646821" y="3889498"/>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
        <p:nvSpPr>
          <p:cNvPr id="32" name="縦書きテキスト プレースホルダー 2"/>
          <p:cNvSpPr>
            <a:spLocks noGrp="1"/>
          </p:cNvSpPr>
          <p:nvPr>
            <p:ph type="body" orient="vert" sz="quarter" idx="27" hasCustomPrompt="1"/>
          </p:nvPr>
        </p:nvSpPr>
        <p:spPr>
          <a:xfrm>
            <a:off x="4518608" y="3889498"/>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
        <p:nvSpPr>
          <p:cNvPr id="42" name="縦書きテキスト プレースホルダー 2"/>
          <p:cNvSpPr>
            <a:spLocks noGrp="1"/>
          </p:cNvSpPr>
          <p:nvPr>
            <p:ph type="body" orient="vert" sz="quarter" idx="28" hasCustomPrompt="1"/>
          </p:nvPr>
        </p:nvSpPr>
        <p:spPr>
          <a:xfrm>
            <a:off x="6390816" y="3889498"/>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
        <p:nvSpPr>
          <p:cNvPr id="43" name="縦書きテキスト プレースホルダー 2"/>
          <p:cNvSpPr>
            <a:spLocks noGrp="1"/>
          </p:cNvSpPr>
          <p:nvPr>
            <p:ph type="body" orient="vert" sz="quarter" idx="29" hasCustomPrompt="1"/>
          </p:nvPr>
        </p:nvSpPr>
        <p:spPr>
          <a:xfrm>
            <a:off x="8265740" y="3889498"/>
            <a:ext cx="1043608" cy="2411413"/>
          </a:xfrm>
        </p:spPr>
        <p:txBody>
          <a:bodyPr vert="eaVert" lIns="72000" rIns="72000">
            <a:noAutofit/>
          </a:bodyPr>
          <a:lstStyle>
            <a:lvl1pPr marL="0" indent="0">
              <a:buClr>
                <a:schemeClr val="bg1"/>
              </a:buClr>
              <a:buSzPct val="162000"/>
              <a:buFont typeface="Wingdings" pitchFamily="2" charset="2"/>
              <a:buNone/>
              <a:defRPr sz="2000">
                <a:latin typeface="HGS創英角ﾎﾟｯﾌﾟ体" pitchFamily="50" charset="-128"/>
                <a:ea typeface="HGS創英角ﾎﾟｯﾌﾟ体" pitchFamily="50" charset="-128"/>
              </a:defRPr>
            </a:lvl1pPr>
            <a:lvl2pPr marL="521528" indent="0">
              <a:buNone/>
              <a:defRPr sz="1800">
                <a:latin typeface="HGS創英角ﾎﾟｯﾌﾟ体" pitchFamily="50" charset="-128"/>
                <a:ea typeface="HGS創英角ﾎﾟｯﾌﾟ体" pitchFamily="50" charset="-128"/>
              </a:defRPr>
            </a:lvl2pPr>
            <a:lvl3pPr marL="1043056" indent="0">
              <a:buNone/>
              <a:defRPr sz="1600">
                <a:latin typeface="HGS創英角ﾎﾟｯﾌﾟ体" pitchFamily="50" charset="-128"/>
                <a:ea typeface="HGS創英角ﾎﾟｯﾌﾟ体" pitchFamily="50" charset="-128"/>
              </a:defRPr>
            </a:lvl3pPr>
            <a:lvl4pPr marL="1564584" indent="0">
              <a:buNone/>
              <a:defRPr sz="1400">
                <a:latin typeface="HGS創英角ﾎﾟｯﾌﾟ体" pitchFamily="50" charset="-128"/>
                <a:ea typeface="HGS創英角ﾎﾟｯﾌﾟ体" pitchFamily="50" charset="-128"/>
              </a:defRPr>
            </a:lvl4pPr>
            <a:lvl5pPr marL="2086112" indent="0">
              <a:buNone/>
              <a:defRPr sz="1400">
                <a:latin typeface="HGS創英角ﾎﾟｯﾌﾟ体" pitchFamily="50" charset="-128"/>
                <a:ea typeface="HGS創英角ﾎﾟｯﾌﾟ体" pitchFamily="50" charset="-128"/>
              </a:defRPr>
            </a:lvl5pPr>
          </a:lstStyle>
          <a:p>
            <a:pPr lvl="0"/>
            <a:r>
              <a:rPr kumimoji="1" lang="ja-JP" altLang="en-US" dirty="0" smtClean="0"/>
              <a:t>文字を追加する</a:t>
            </a:r>
            <a:endParaRPr kumimoji="1" lang="ja-JP" altLang="en-US" dirty="0"/>
          </a:p>
        </p:txBody>
      </p:sp>
    </p:spTree>
    <p:extLst>
      <p:ext uri="{BB962C8B-B14F-4D97-AF65-F5344CB8AC3E}">
        <p14:creationId xmlns:p14="http://schemas.microsoft.com/office/powerpoint/2010/main" val="13746987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457D3DD-CE28-494A-9AB0-4B937162F401}" type="datetimeFigureOut">
              <a:rPr kumimoji="1" lang="ja-JP" altLang="en-US" smtClean="0"/>
              <a:t>2024/8/7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3FEC3E1-219B-4DA7-A636-F676D4301DC6}" type="slidenum">
              <a:rPr kumimoji="1" lang="ja-JP" altLang="en-US" smtClean="0"/>
              <a:t>‹#›</a:t>
            </a:fld>
            <a:endParaRPr kumimoji="1" lang="ja-JP" altLang="en-US"/>
          </a:p>
        </p:txBody>
      </p:sp>
    </p:spTree>
    <p:extLst>
      <p:ext uri="{BB962C8B-B14F-4D97-AF65-F5344CB8AC3E}">
        <p14:creationId xmlns:p14="http://schemas.microsoft.com/office/powerpoint/2010/main" val="12407823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0" y="302801"/>
            <a:ext cx="9624060" cy="1260211"/>
          </a:xfrm>
          <a:prstGeom prst="rect">
            <a:avLst/>
          </a:prstGeom>
        </p:spPr>
        <p:txBody>
          <a:bodyPr vert="horz" lIns="104306" tIns="52153" rIns="104306" bIns="52153"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0" y="1764295"/>
            <a:ext cx="9624060" cy="4990084"/>
          </a:xfrm>
          <a:prstGeom prst="rect">
            <a:avLst/>
          </a:prstGeom>
        </p:spPr>
        <p:txBody>
          <a:bodyPr vert="horz" lIns="104306" tIns="52153" rIns="104306" bIns="52153"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fld id="{1457D3DD-CE28-494A-9AB0-4B937162F401}" type="datetimeFigureOut">
              <a:rPr kumimoji="1" lang="ja-JP" altLang="en-US" smtClean="0"/>
              <a:t>2024/8/7</a:t>
            </a:fld>
            <a:endParaRPr kumimoji="1" lang="ja-JP" altLang="en-US"/>
          </a:p>
        </p:txBody>
      </p:sp>
      <p:sp>
        <p:nvSpPr>
          <p:cNvPr id="5" name="フッター プレースホルダー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3603" y="7008171"/>
            <a:ext cx="2495127" cy="402567"/>
          </a:xfrm>
          <a:prstGeom prst="rect">
            <a:avLst/>
          </a:prstGeom>
        </p:spPr>
        <p:txBody>
          <a:bodyPr vert="horz" lIns="104306" tIns="52153" rIns="104306" bIns="52153" rtlCol="0" anchor="ctr"/>
          <a:lstStyle>
            <a:lvl1pPr algn="r">
              <a:defRPr sz="1400">
                <a:solidFill>
                  <a:schemeClr val="tx1">
                    <a:tint val="75000"/>
                  </a:schemeClr>
                </a:solidFill>
              </a:defRPr>
            </a:lvl1pPr>
          </a:lstStyle>
          <a:p>
            <a:fld id="{C3FEC3E1-219B-4DA7-A636-F676D4301DC6}" type="slidenum">
              <a:rPr kumimoji="1" lang="ja-JP" altLang="en-US" smtClean="0"/>
              <a:t>‹#›</a:t>
            </a:fld>
            <a:endParaRPr kumimoji="1" lang="ja-JP" altLang="en-US"/>
          </a:p>
        </p:txBody>
      </p:sp>
    </p:spTree>
    <p:extLst>
      <p:ext uri="{BB962C8B-B14F-4D97-AF65-F5344CB8AC3E}">
        <p14:creationId xmlns:p14="http://schemas.microsoft.com/office/powerpoint/2010/main" val="394714521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5" r:id="rId3"/>
  </p:sldLayoutIdLst>
  <p:timing>
    <p:tnLst>
      <p:par>
        <p:cTn id="1" dur="indefinite" restart="never" nodeType="tmRoot"/>
      </p:par>
    </p:tnLst>
  </p:timing>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あ</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い</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う</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え</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お</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か</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き</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く</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2" name="テキスト ボックス 1"/>
          <p:cNvSpPr txBox="1"/>
          <p:nvPr/>
        </p:nvSpPr>
        <p:spPr>
          <a:xfrm>
            <a:off x="492653" y="1122822"/>
            <a:ext cx="1962076" cy="3076466"/>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赤坂トマト</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甘くて美味しい</a:t>
            </a:r>
            <a:endParaRPr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a:latin typeface="HG創英角ﾎﾟｯﾌﾟ体" panose="040B0A09000000000000" pitchFamily="49" charset="-128"/>
                <a:ea typeface="HG創英角ﾎﾟｯﾌﾟ体" panose="040B0A09000000000000" pitchFamily="49" charset="-128"/>
              </a:rPr>
              <a:t>甲斐市</a:t>
            </a:r>
            <a:r>
              <a:rPr kumimoji="1" lang="ja-JP" altLang="en-US" dirty="0" smtClean="0">
                <a:latin typeface="HG創英角ﾎﾟｯﾌﾟ体" panose="040B0A09000000000000" pitchFamily="49" charset="-128"/>
                <a:ea typeface="HG創英角ﾎﾟｯﾌﾟ体" panose="040B0A09000000000000" pitchFamily="49" charset="-128"/>
              </a:rPr>
              <a:t>の特産品</a:t>
            </a:r>
            <a:endParaRPr kumimoji="1" lang="en-US" altLang="ja-JP"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甲斐</a:t>
            </a:r>
            <a:r>
              <a:rPr lang="ja-JP" altLang="en-US" sz="1050" dirty="0">
                <a:latin typeface="HG創英角ﾎﾟｯﾌﾟ体" panose="040B0A09000000000000" pitchFamily="49" charset="-128"/>
                <a:ea typeface="HG創英角ﾎﾟｯﾌﾟ体" panose="040B0A09000000000000" pitchFamily="49" charset="-128"/>
              </a:rPr>
              <a:t>市</a:t>
            </a:r>
            <a:r>
              <a:rPr lang="ja-JP" altLang="en-US" sz="1050" dirty="0" smtClean="0">
                <a:latin typeface="HG創英角ﾎﾟｯﾌﾟ体" panose="040B0A09000000000000" pitchFamily="49" charset="-128"/>
                <a:ea typeface="HG創英角ﾎﾟｯﾌﾟ体" panose="040B0A09000000000000" pitchFamily="49" charset="-128"/>
              </a:rPr>
              <a:t>の赤坂地区で栽培され、受粉に</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kumimoji="1" lang="ja-JP" altLang="en-US" sz="1050" dirty="0">
                <a:latin typeface="HG創英角ﾎﾟｯﾌﾟ体" panose="040B0A09000000000000" pitchFamily="49" charset="-128"/>
                <a:ea typeface="HG創英角ﾎﾟｯﾌﾟ体" panose="040B0A09000000000000" pitchFamily="49" charset="-128"/>
              </a:rPr>
              <a:t>ハチ</a:t>
            </a:r>
            <a:r>
              <a:rPr kumimoji="1" lang="ja-JP" altLang="en-US" sz="1050" dirty="0" smtClean="0">
                <a:latin typeface="HG創英角ﾎﾟｯﾌﾟ体" panose="040B0A09000000000000" pitchFamily="49" charset="-128"/>
                <a:ea typeface="HG創英角ﾎﾟｯﾌﾟ体" panose="040B0A09000000000000" pitchFamily="49" charset="-128"/>
              </a:rPr>
              <a:t>を使っています。</a:t>
            </a:r>
            <a:endParaRPr kumimoji="1"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a:latin typeface="HG創英角ﾎﾟｯﾌﾟ体" panose="040B0A09000000000000" pitchFamily="49" charset="-128"/>
                <a:ea typeface="HG創英角ﾎﾟｯﾌﾟ体" panose="040B0A09000000000000" pitchFamily="49" charset="-128"/>
              </a:rPr>
              <a:t>癖</a:t>
            </a:r>
            <a:r>
              <a:rPr lang="ja-JP" altLang="en-US" sz="1050" dirty="0" smtClean="0">
                <a:latin typeface="HG創英角ﾎﾟｯﾌﾟ体" panose="040B0A09000000000000" pitchFamily="49" charset="-128"/>
                <a:ea typeface="HG創英角ﾎﾟｯﾌﾟ体" panose="040B0A09000000000000" pitchFamily="49" charset="-128"/>
              </a:rPr>
              <a:t>のない</a:t>
            </a:r>
            <a:r>
              <a:rPr lang="ja-JP" altLang="en-US" sz="1050" dirty="0">
                <a:latin typeface="HG創英角ﾎﾟｯﾌﾟ体" panose="040B0A09000000000000" pitchFamily="49" charset="-128"/>
                <a:ea typeface="HG創英角ﾎﾟｯﾌﾟ体" panose="040B0A09000000000000" pitchFamily="49" charset="-128"/>
              </a:rPr>
              <a:t>甘</a:t>
            </a:r>
            <a:r>
              <a:rPr lang="ja-JP" altLang="en-US" sz="1050" dirty="0" smtClean="0">
                <a:latin typeface="HG創英角ﾎﾟｯﾌﾟ体" panose="040B0A09000000000000" pitchFamily="49" charset="-128"/>
                <a:ea typeface="HG創英角ﾎﾟｯﾌﾟ体" panose="040B0A09000000000000" pitchFamily="49" charset="-128"/>
              </a:rPr>
              <a:t>みが</a:t>
            </a:r>
            <a:r>
              <a:rPr lang="ja-JP" altLang="en-US" sz="1050" dirty="0">
                <a:latin typeface="HG創英角ﾎﾟｯﾌﾟ体" panose="040B0A09000000000000" pitchFamily="49" charset="-128"/>
                <a:ea typeface="HG創英角ﾎﾟｯﾌﾟ体" panose="040B0A09000000000000" pitchFamily="49" charset="-128"/>
              </a:rPr>
              <a:t>特徴</a:t>
            </a:r>
            <a:r>
              <a:rPr lang="ja-JP" altLang="en-US" sz="1050" dirty="0" smtClean="0">
                <a:latin typeface="HG創英角ﾎﾟｯﾌﾟ体" panose="040B0A09000000000000" pitchFamily="49" charset="-128"/>
                <a:ea typeface="HG創英角ﾎﾟｯﾌﾟ体" panose="040B0A09000000000000" pitchFamily="49" charset="-128"/>
              </a:rPr>
              <a:t>です</a:t>
            </a:r>
            <a:r>
              <a:rPr lang="ja-JP" altLang="en-US" sz="1050" dirty="0">
                <a:latin typeface="HG創英角ﾎﾟｯﾌﾟ体" panose="040B0A09000000000000" pitchFamily="49" charset="-128"/>
                <a:ea typeface="HG創英角ﾎﾟｯﾌﾟ体" panose="040B0A09000000000000" pitchFamily="49" charset="-128"/>
              </a:rPr>
              <a:t>。</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19" name="テキスト ボックス 18"/>
          <p:cNvSpPr txBox="1"/>
          <p:nvPr/>
        </p:nvSpPr>
        <p:spPr>
          <a:xfrm>
            <a:off x="3214629" y="1199413"/>
            <a:ext cx="1800493" cy="3076466"/>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いつもニコニコ</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a:latin typeface="HG創英角ﾎﾟｯﾌﾟ体" panose="040B0A09000000000000" pitchFamily="49" charset="-128"/>
                <a:ea typeface="HG創英角ﾎﾟｯﾌﾟ体" panose="040B0A09000000000000" pitchFamily="49" charset="-128"/>
              </a:rPr>
              <a:t>ステキ</a:t>
            </a:r>
            <a:r>
              <a:rPr lang="ja-JP" altLang="en-US" dirty="0" smtClean="0">
                <a:latin typeface="HG創英角ﾎﾟｯﾌﾟ体" panose="040B0A09000000000000" pitchFamily="49" charset="-128"/>
                <a:ea typeface="HG創英角ﾎﾟｯﾌﾟ体" panose="040B0A09000000000000" pitchFamily="49" charset="-128"/>
              </a:rPr>
              <a:t>な</a:t>
            </a:r>
            <a:r>
              <a:rPr lang="ja-JP" altLang="en-US" dirty="0">
                <a:latin typeface="HG創英角ﾎﾟｯﾌﾟ体" panose="040B0A09000000000000" pitchFamily="49" charset="-128"/>
                <a:ea typeface="HG創英角ﾎﾟｯﾌﾟ体" panose="040B0A09000000000000" pitchFamily="49" charset="-128"/>
              </a:rPr>
              <a:t>笑顔</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笑顔は大事です。</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a:latin typeface="HG創英角ﾎﾟｯﾌﾟ体" panose="040B0A09000000000000" pitchFamily="49" charset="-128"/>
                <a:ea typeface="HG創英角ﾎﾟｯﾌﾟ体" panose="040B0A09000000000000" pitchFamily="49" charset="-128"/>
              </a:rPr>
              <a:t>笑顔</a:t>
            </a:r>
            <a:r>
              <a:rPr kumimoji="1" lang="ja-JP" altLang="en-US" sz="1050" dirty="0" smtClean="0">
                <a:latin typeface="HG創英角ﾎﾟｯﾌﾟ体" panose="040B0A09000000000000" pitchFamily="49" charset="-128"/>
                <a:ea typeface="HG創英角ﾎﾟｯﾌﾟ体" panose="040B0A09000000000000" pitchFamily="49" charset="-128"/>
              </a:rPr>
              <a:t>により</a:t>
            </a:r>
            <a:r>
              <a:rPr kumimoji="1" lang="ja-JP" altLang="en-US" sz="1050" dirty="0">
                <a:latin typeface="HG創英角ﾎﾟｯﾌﾟ体" panose="040B0A09000000000000" pitchFamily="49" charset="-128"/>
                <a:ea typeface="HG創英角ﾎﾟｯﾌﾟ体" panose="040B0A09000000000000" pitchFamily="49" charset="-128"/>
              </a:rPr>
              <a:t>周</a:t>
            </a:r>
            <a:r>
              <a:rPr kumimoji="1" lang="ja-JP" altLang="en-US" sz="1050" dirty="0" smtClean="0">
                <a:latin typeface="HG創英角ﾎﾟｯﾌﾟ体" panose="040B0A09000000000000" pitchFamily="49" charset="-128"/>
                <a:ea typeface="HG創英角ﾎﾟｯﾌﾟ体" panose="040B0A09000000000000" pitchFamily="49" charset="-128"/>
              </a:rPr>
              <a:t>りの人</a:t>
            </a:r>
            <a:r>
              <a:rPr kumimoji="1" lang="ja-JP" altLang="en-US" sz="1050" dirty="0">
                <a:latin typeface="HG創英角ﾎﾟｯﾌﾟ体" panose="040B0A09000000000000" pitchFamily="49" charset="-128"/>
                <a:ea typeface="HG創英角ﾎﾟｯﾌﾟ体" panose="040B0A09000000000000" pitchFamily="49" charset="-128"/>
              </a:rPr>
              <a:t>達</a:t>
            </a:r>
            <a:r>
              <a:rPr kumimoji="1" lang="ja-JP" altLang="en-US" sz="1050" dirty="0" smtClean="0">
                <a:latin typeface="HG創英角ﾎﾟｯﾌﾟ体" panose="040B0A09000000000000" pitchFamily="49" charset="-128"/>
                <a:ea typeface="HG創英角ﾎﾟｯﾌﾟ体" panose="040B0A09000000000000" pitchFamily="49" charset="-128"/>
              </a:rPr>
              <a:t>を元気に</a:t>
            </a:r>
            <a:endParaRPr kumimoji="1"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することができます。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20" name="テキスト ボックス 19"/>
          <p:cNvSpPr txBox="1"/>
          <p:nvPr/>
        </p:nvSpPr>
        <p:spPr>
          <a:xfrm>
            <a:off x="5626087" y="1122822"/>
            <a:ext cx="1962076" cy="3076466"/>
          </a:xfrm>
          <a:prstGeom prst="rect">
            <a:avLst/>
          </a:prstGeom>
          <a:noFill/>
        </p:spPr>
        <p:txBody>
          <a:bodyPr vert="eaVert" wrap="square" rtlCol="0">
            <a:spAutoFit/>
          </a:bodyPr>
          <a:lstStyle/>
          <a:p>
            <a:r>
              <a:rPr lang="ja-JP" altLang="en-US" dirty="0">
                <a:latin typeface="HG創英角ﾎﾟｯﾌﾟ体" panose="040B0A09000000000000" pitchFamily="49" charset="-128"/>
                <a:ea typeface="HG創英角ﾎﾟｯﾌﾟ体" panose="040B0A09000000000000" pitchFamily="49" charset="-128"/>
              </a:rPr>
              <a:t>梅の</a:t>
            </a:r>
            <a:r>
              <a:rPr lang="ja-JP" altLang="en-US" dirty="0" smtClean="0">
                <a:latin typeface="HG創英角ﾎﾟｯﾌﾟ体" panose="040B0A09000000000000" pitchFamily="49" charset="-128"/>
                <a:ea typeface="HG創英角ﾎﾟｯﾌﾟ体" panose="040B0A09000000000000" pitchFamily="49" charset="-128"/>
              </a:rPr>
              <a:t>里</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家族で楽しむ</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マラソン大会</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「甲斐梅の里クロスカントリー大会」</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と言われ毎年２月に開催されます。</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a:latin typeface="HG創英角ﾎﾟｯﾌﾟ体" panose="040B0A09000000000000" pitchFamily="49" charset="-128"/>
                <a:ea typeface="HG創英角ﾎﾟｯﾌﾟ体" panose="040B0A09000000000000" pitchFamily="49" charset="-128"/>
              </a:rPr>
              <a:t>コース</a:t>
            </a:r>
            <a:r>
              <a:rPr lang="ja-JP" altLang="en-US" sz="1050" dirty="0" smtClean="0">
                <a:latin typeface="HG創英角ﾎﾟｯﾌﾟ体" panose="040B0A09000000000000" pitchFamily="49" charset="-128"/>
                <a:ea typeface="HG創英角ﾎﾟｯﾌﾟ体" panose="040B0A09000000000000" pitchFamily="49" charset="-128"/>
              </a:rPr>
              <a:t>もいくつかあり、大人も子供</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も一緒に参加し楽しむことができます。</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21" name="テキスト ボックス 20"/>
          <p:cNvSpPr txBox="1"/>
          <p:nvPr/>
        </p:nvSpPr>
        <p:spPr>
          <a:xfrm>
            <a:off x="8196602" y="1122822"/>
            <a:ext cx="1962076" cy="2389635"/>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榎俣遺跡には</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中世の五輪塔が</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出土</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鎌倉</a:t>
            </a:r>
            <a:r>
              <a:rPr lang="ja-JP" altLang="en-US" sz="1050" dirty="0">
                <a:latin typeface="HG創英角ﾎﾟｯﾌﾟ体" panose="040B0A09000000000000" pitchFamily="49" charset="-128"/>
                <a:ea typeface="HG創英角ﾎﾟｯﾌﾟ体" panose="040B0A09000000000000" pitchFamily="49" charset="-128"/>
              </a:rPr>
              <a:t>時代から室町時代の墓地跡。下から地輪・水輪・火輪・空風輪を積み上げた供養塔、</a:t>
            </a:r>
            <a:r>
              <a:rPr lang="ja-JP" altLang="en-US" sz="1050" dirty="0" smtClean="0">
                <a:latin typeface="HG創英角ﾎﾟｯﾌﾟ体" panose="040B0A09000000000000" pitchFamily="49" charset="-128"/>
                <a:ea typeface="HG創英角ﾎﾟｯﾌﾟ体" panose="040B0A09000000000000" pitchFamily="49" charset="-128"/>
              </a:rPr>
              <a:t>墓地です</a:t>
            </a:r>
            <a:r>
              <a:rPr lang="ja-JP" altLang="en-US" sz="1050" dirty="0">
                <a:latin typeface="HG創英角ﾎﾟｯﾌﾟ体" panose="040B0A09000000000000" pitchFamily="49" charset="-128"/>
                <a:ea typeface="HG創英角ﾎﾟｯﾌﾟ体" panose="040B0A09000000000000" pitchFamily="49" charset="-128"/>
              </a:rPr>
              <a:t>。</a:t>
            </a:r>
            <a:endParaRPr lang="en-US" altLang="ja-JP" sz="1050" dirty="0">
              <a:latin typeface="HG創英角ﾎﾟｯﾌﾟ体" panose="040B0A09000000000000" pitchFamily="49" charset="-128"/>
              <a:ea typeface="HG創英角ﾎﾟｯﾌﾟ体" panose="040B0A09000000000000" pitchFamily="49" charset="-128"/>
            </a:endParaRPr>
          </a:p>
        </p:txBody>
      </p:sp>
      <p:sp>
        <p:nvSpPr>
          <p:cNvPr id="22" name="テキスト ボックス 21"/>
          <p:cNvSpPr txBox="1"/>
          <p:nvPr/>
        </p:nvSpPr>
        <p:spPr>
          <a:xfrm>
            <a:off x="487699" y="4824950"/>
            <a:ext cx="1962076" cy="3076466"/>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大久保の太太神楽</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江戸時代の伝統を</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受け継ぐ</a:t>
            </a:r>
            <a:endParaRPr kumimoji="1" lang="en-US" altLang="ja-JP"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江戸時代後半の天明の大飢饉の折、</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神楽師を招いて祭事を行い祈願した</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err="1" smtClean="0">
                <a:latin typeface="HG創英角ﾎﾟｯﾌﾟ体" panose="040B0A09000000000000" pitchFamily="49" charset="-128"/>
                <a:ea typeface="HG創英角ﾎﾟｯﾌﾟ体" panose="040B0A09000000000000" pitchFamily="49" charset="-128"/>
              </a:rPr>
              <a:t>のが</a:t>
            </a:r>
            <a:r>
              <a:rPr lang="ja-JP" altLang="en-US" sz="1050" dirty="0" smtClean="0">
                <a:latin typeface="HG創英角ﾎﾟｯﾌﾟ体" panose="040B0A09000000000000" pitchFamily="49" charset="-128"/>
                <a:ea typeface="HG創英角ﾎﾟｯﾌﾟ体" panose="040B0A09000000000000" pitchFamily="49" charset="-128"/>
              </a:rPr>
              <a:t>始</a:t>
            </a:r>
            <a:r>
              <a:rPr lang="ja-JP" altLang="en-US" sz="1050" dirty="0">
                <a:latin typeface="HG創英角ﾎﾟｯﾌﾟ体" panose="040B0A09000000000000" pitchFamily="49" charset="-128"/>
                <a:ea typeface="HG創英角ﾎﾟｯﾌﾟ体" panose="040B0A09000000000000" pitchFamily="49" charset="-128"/>
              </a:rPr>
              <a:t>め</a:t>
            </a:r>
            <a:r>
              <a:rPr lang="ja-JP" altLang="en-US" sz="1050" dirty="0" smtClean="0">
                <a:latin typeface="HG創英角ﾎﾟｯﾌﾟ体" panose="040B0A09000000000000" pitchFamily="49" charset="-128"/>
                <a:ea typeface="HG創英角ﾎﾟｯﾌﾟ体" panose="040B0A09000000000000" pitchFamily="49" charset="-128"/>
              </a:rPr>
              <a:t>と伝えられています。</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毎年４月と１０月に例祭があります。</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23" name="テキスト ボックス 22"/>
          <p:cNvSpPr txBox="1"/>
          <p:nvPr/>
        </p:nvSpPr>
        <p:spPr>
          <a:xfrm>
            <a:off x="2891464" y="4815582"/>
            <a:ext cx="2123658" cy="3076466"/>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金の尾遺跡</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弥生</a:t>
            </a:r>
            <a:r>
              <a:rPr lang="ja-JP" altLang="en-US" dirty="0">
                <a:latin typeface="HG創英角ﾎﾟｯﾌﾟ体" panose="040B0A09000000000000" pitchFamily="49" charset="-128"/>
                <a:ea typeface="HG創英角ﾎﾟｯﾌﾟ体" panose="040B0A09000000000000" pitchFamily="49" charset="-128"/>
              </a:rPr>
              <a:t>時代</a:t>
            </a:r>
            <a:r>
              <a:rPr lang="ja-JP" altLang="en-US" dirty="0" smtClean="0">
                <a:latin typeface="HG創英角ﾎﾟｯﾌﾟ体" panose="040B0A09000000000000" pitchFamily="49" charset="-128"/>
                <a:ea typeface="HG創英角ﾎﾟｯﾌﾟ体" panose="040B0A09000000000000" pitchFamily="49" charset="-128"/>
              </a:rPr>
              <a:t>の土器</a:t>
            </a:r>
            <a:r>
              <a:rPr lang="ja-JP" altLang="en-US" dirty="0">
                <a:latin typeface="HG創英角ﾎﾟｯﾌﾟ体" panose="040B0A09000000000000" pitchFamily="49" charset="-128"/>
                <a:ea typeface="HG創英角ﾎﾟｯﾌﾟ体" panose="040B0A09000000000000" pitchFamily="49" charset="-128"/>
              </a:rPr>
              <a:t>出土</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弥生時代末期（３世紀初頭）のもので、</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つぼ型の土器を棺として使用したもの</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が出土。棺の土器はほぼ無傷で別の</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土器を打ち欠いて棺の蓋に転用した</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a:latin typeface="HG創英角ﾎﾟｯﾌﾟ体" panose="040B0A09000000000000" pitchFamily="49" charset="-128"/>
                <a:ea typeface="HG創英角ﾎﾟｯﾌﾟ体" panose="040B0A09000000000000" pitchFamily="49" charset="-128"/>
              </a:rPr>
              <a:t>出土</a:t>
            </a:r>
            <a:r>
              <a:rPr lang="ja-JP" altLang="en-US" sz="1050" dirty="0" smtClean="0">
                <a:latin typeface="HG創英角ﾎﾟｯﾌﾟ体" panose="040B0A09000000000000" pitchFamily="49" charset="-128"/>
                <a:ea typeface="HG創英角ﾎﾟｯﾌﾟ体" panose="040B0A09000000000000" pitchFamily="49" charset="-128"/>
              </a:rPr>
              <a:t>例は県で初めてとなる貴重な物</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です</a:t>
            </a:r>
            <a:r>
              <a:rPr lang="ja-JP" altLang="en-US" sz="1050" dirty="0">
                <a:latin typeface="HG創英角ﾎﾟｯﾌﾟ体" panose="040B0A09000000000000" pitchFamily="49" charset="-128"/>
                <a:ea typeface="HG創英角ﾎﾟｯﾌﾟ体" panose="040B0A09000000000000" pitchFamily="49" charset="-128"/>
              </a:rPr>
              <a:t>。</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24" name="テキスト ボックス 23"/>
          <p:cNvSpPr txBox="1"/>
          <p:nvPr/>
        </p:nvSpPr>
        <p:spPr>
          <a:xfrm>
            <a:off x="5637526" y="4824950"/>
            <a:ext cx="1962076" cy="2454036"/>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郷土の偉人</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山県大弐</a:t>
            </a:r>
            <a:endParaRPr kumimoji="1" lang="en-US" altLang="ja-JP"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江戸時代中期の儒学者、思想家。</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篠原村（甲斐市篠原）で生まれ通称を</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a:latin typeface="HG創英角ﾎﾟｯﾌﾟ体" panose="040B0A09000000000000" pitchFamily="49" charset="-128"/>
                <a:ea typeface="HG創英角ﾎﾟｯﾌﾟ体" panose="040B0A09000000000000" pitchFamily="49" charset="-128"/>
              </a:rPr>
              <a:t>大</a:t>
            </a:r>
            <a:r>
              <a:rPr lang="ja-JP" altLang="en-US" sz="1050" dirty="0" smtClean="0">
                <a:latin typeface="HG創英角ﾎﾟｯﾌﾟ体" panose="040B0A09000000000000" pitchFamily="49" charset="-128"/>
                <a:ea typeface="HG創英角ﾎﾟｯﾌﾟ体" panose="040B0A09000000000000" pitchFamily="49" charset="-128"/>
              </a:rPr>
              <a:t>弐と称しました。江戸で私塾を開き多くの門下生に医学や兵学などを教えました。大弐の思想は幕末の尊王攘夷思想に影響を与えたと言われています</a:t>
            </a:r>
            <a:r>
              <a:rPr lang="ja-JP" altLang="en-US" sz="1050" dirty="0">
                <a:latin typeface="HG創英角ﾎﾟｯﾌﾟ体" panose="040B0A09000000000000" pitchFamily="49" charset="-128"/>
                <a:ea typeface="HG創英角ﾎﾟｯﾌﾟ体" panose="040B0A09000000000000" pitchFamily="49" charset="-128"/>
              </a:rPr>
              <a:t>。</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25" name="テキスト ボックス 24"/>
          <p:cNvSpPr txBox="1"/>
          <p:nvPr/>
        </p:nvSpPr>
        <p:spPr>
          <a:xfrm>
            <a:off x="7973878" y="4824950"/>
            <a:ext cx="2240357" cy="2354763"/>
          </a:xfrm>
          <a:prstGeom prst="rect">
            <a:avLst/>
          </a:prstGeom>
          <a:noFill/>
        </p:spPr>
        <p:txBody>
          <a:bodyPr vert="wordArtVertRtl"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桑の実で</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口のまわりが</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真っ黒に</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甲斐市商工会では毎年５月に双葉大垈で桑の実摘みの体験をしています。桑</a:t>
            </a:r>
            <a:r>
              <a:rPr lang="ja-JP" altLang="en-US" sz="1050" dirty="0">
                <a:latin typeface="HG創英角ﾎﾟｯﾌﾟ体" panose="040B0A09000000000000" pitchFamily="49" charset="-128"/>
                <a:ea typeface="HG創英角ﾎﾟｯﾌﾟ体" panose="040B0A09000000000000" pitchFamily="49" charset="-128"/>
              </a:rPr>
              <a:t>の</a:t>
            </a:r>
            <a:r>
              <a:rPr lang="ja-JP" altLang="en-US" sz="1050" dirty="0" smtClean="0">
                <a:latin typeface="HG創英角ﾎﾟｯﾌﾟ体" panose="040B0A09000000000000" pitchFamily="49" charset="-128"/>
                <a:ea typeface="HG創英角ﾎﾟｯﾌﾟ体" panose="040B0A09000000000000" pitchFamily="49" charset="-128"/>
              </a:rPr>
              <a:t>実はビタミン</a:t>
            </a:r>
            <a:r>
              <a:rPr lang="en-US" altLang="ja-JP" sz="1050" dirty="0" smtClean="0">
                <a:latin typeface="HG創英角ﾎﾟｯﾌﾟ体" panose="040B0A09000000000000" pitchFamily="49" charset="-128"/>
                <a:ea typeface="HG創英角ﾎﾟｯﾌﾟ体" panose="040B0A09000000000000" pitchFamily="49" charset="-128"/>
              </a:rPr>
              <a:t>E</a:t>
            </a:r>
            <a:r>
              <a:rPr lang="ja-JP" altLang="en-US" sz="1050" dirty="0" smtClean="0">
                <a:latin typeface="HG創英角ﾎﾟｯﾌﾟ体" panose="040B0A09000000000000" pitchFamily="49" charset="-128"/>
                <a:ea typeface="HG創英角ﾎﾟｯﾌﾟ体" panose="040B0A09000000000000" pitchFamily="49" charset="-128"/>
              </a:rPr>
              <a:t>やポリフェノールを多く</a:t>
            </a:r>
            <a:r>
              <a:rPr lang="ja-JP" altLang="en-US" sz="1050" dirty="0">
                <a:latin typeface="HG創英角ﾎﾟｯﾌﾟ体" panose="040B0A09000000000000" pitchFamily="49" charset="-128"/>
                <a:ea typeface="HG創英角ﾎﾟｯﾌﾟ体" panose="040B0A09000000000000" pitchFamily="49" charset="-128"/>
              </a:rPr>
              <a:t>含み</a:t>
            </a:r>
            <a:r>
              <a:rPr lang="ja-JP" altLang="en-US" sz="1050" dirty="0" smtClean="0">
                <a:latin typeface="HG創英角ﾎﾟｯﾌﾟ体" panose="040B0A09000000000000" pitchFamily="49" charset="-128"/>
                <a:ea typeface="HG創英角ﾎﾟｯﾌﾟ体" panose="040B0A09000000000000" pitchFamily="49" charset="-128"/>
              </a:rPr>
              <a:t>アンチエイジング</a:t>
            </a:r>
            <a:r>
              <a:rPr lang="ja-JP" altLang="en-US" sz="1050" dirty="0">
                <a:latin typeface="HG創英角ﾎﾟｯﾌﾟ体" panose="040B0A09000000000000" pitchFamily="49" charset="-128"/>
                <a:ea typeface="HG創英角ﾎﾟｯﾌﾟ体" panose="040B0A09000000000000" pitchFamily="49" charset="-128"/>
              </a:rPr>
              <a:t>効果が</a:t>
            </a:r>
            <a:r>
              <a:rPr lang="ja-JP" altLang="en-US" sz="1050" dirty="0" smtClean="0">
                <a:latin typeface="HG創英角ﾎﾟｯﾌﾟ体" panose="040B0A09000000000000" pitchFamily="49" charset="-128"/>
                <a:ea typeface="HG創英角ﾎﾟｯﾌﾟ体" panose="040B0A09000000000000" pitchFamily="49" charset="-128"/>
              </a:rPr>
              <a:t>期待されて</a:t>
            </a:r>
            <a:r>
              <a:rPr lang="ja-JP" altLang="en-US" sz="1050" dirty="0">
                <a:latin typeface="HG創英角ﾎﾟｯﾌﾟ体" panose="040B0A09000000000000" pitchFamily="49" charset="-128"/>
                <a:ea typeface="HG創英角ﾎﾟｯﾌﾟ体" panose="040B0A09000000000000" pitchFamily="49" charset="-128"/>
              </a:rPr>
              <a:t>います。</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26" name="テキスト ボックス 25"/>
          <p:cNvSpPr txBox="1"/>
          <p:nvPr/>
        </p:nvSpPr>
        <p:spPr>
          <a:xfrm flipH="1">
            <a:off x="2257517" y="5752077"/>
            <a:ext cx="346249" cy="2186365"/>
          </a:xfrm>
          <a:prstGeom prst="rect">
            <a:avLst/>
          </a:prstGeom>
          <a:noFill/>
        </p:spPr>
        <p:txBody>
          <a:bodyPr vert="eaVert" wrap="square" rtlCol="0">
            <a:spAutoFit/>
          </a:bodyPr>
          <a:lstStyle/>
          <a:p>
            <a:pPr lvl="0"/>
            <a:r>
              <a:rPr lang="ja-JP" altLang="en-US" sz="1050" dirty="0" smtClean="0">
                <a:solidFill>
                  <a:prstClr val="black"/>
                </a:solidFill>
                <a:latin typeface="ＭＳ 明朝" panose="02020609040205080304" pitchFamily="17" charset="-128"/>
                <a:ea typeface="ＭＳ 明朝" panose="02020609040205080304" pitchFamily="17" charset="-128"/>
              </a:rPr>
              <a:t>　</a:t>
            </a:r>
            <a:r>
              <a:rPr lang="ja-JP" altLang="en-US" sz="1050" dirty="0">
                <a:solidFill>
                  <a:prstClr val="black"/>
                </a:solidFill>
                <a:latin typeface="ＭＳ 明朝" panose="02020609040205080304" pitchFamily="17" charset="-128"/>
                <a:ea typeface="ＭＳ 明朝" panose="02020609040205080304" pitchFamily="17" charset="-128"/>
              </a:rPr>
              <a:t> </a:t>
            </a:r>
            <a:r>
              <a:rPr lang="ja-JP" altLang="en-US" sz="1050" dirty="0" smtClean="0">
                <a:solidFill>
                  <a:prstClr val="black"/>
                </a:solidFill>
                <a:latin typeface="ＭＳ 明朝" panose="02020609040205080304" pitchFamily="17" charset="-128"/>
                <a:ea typeface="ＭＳ 明朝" panose="02020609040205080304" pitchFamily="17" charset="-128"/>
              </a:rPr>
              <a:t>だいだいかぐ</a:t>
            </a:r>
            <a:r>
              <a:rPr lang="ja-JP" altLang="en-US" sz="1050" dirty="0" err="1" smtClean="0">
                <a:solidFill>
                  <a:prstClr val="black"/>
                </a:solidFill>
                <a:latin typeface="ＭＳ 明朝" panose="02020609040205080304" pitchFamily="17" charset="-128"/>
                <a:ea typeface="ＭＳ 明朝" panose="02020609040205080304" pitchFamily="17" charset="-128"/>
              </a:rPr>
              <a:t>ら</a:t>
            </a:r>
            <a:r>
              <a:rPr lang="ja-JP" altLang="en-US" sz="1050" dirty="0">
                <a:solidFill>
                  <a:prstClr val="black"/>
                </a:solidFill>
                <a:latin typeface="HG明朝B" panose="02020809000000000000" pitchFamily="17" charset="-128"/>
                <a:ea typeface="HG明朝B" panose="02020809000000000000" pitchFamily="17" charset="-128"/>
              </a:rPr>
              <a:t>　</a:t>
            </a:r>
            <a:endParaRPr lang="en-US" altLang="ja-JP" sz="1050" dirty="0">
              <a:solidFill>
                <a:prstClr val="black"/>
              </a:solidFill>
              <a:latin typeface="HG明朝B" panose="02020809000000000000" pitchFamily="17" charset="-128"/>
              <a:ea typeface="HG明朝B" panose="02020809000000000000" pitchFamily="17" charset="-128"/>
            </a:endParaRPr>
          </a:p>
        </p:txBody>
      </p:sp>
    </p:spTree>
    <p:extLst>
      <p:ext uri="{BB962C8B-B14F-4D97-AF65-F5344CB8AC3E}">
        <p14:creationId xmlns:p14="http://schemas.microsoft.com/office/powerpoint/2010/main" val="29713970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の</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は</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ひ</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ふ</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へ</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ほ</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ま</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み</a:t>
            </a:r>
            <a:endParaRPr kumimoji="1" lang="ja-JP" altLang="en-US" sz="2800" dirty="0">
              <a:solidFill>
                <a:srgbClr val="00B050"/>
              </a:solidFill>
              <a:latin typeface="HGS創英角ﾎﾟｯﾌﾟ体" pitchFamily="50" charset="-128"/>
              <a:ea typeface="HGS創英角ﾎﾟｯﾌﾟ体" pitchFamily="50" charset="-128"/>
            </a:endParaRPr>
          </a:p>
        </p:txBody>
      </p:sp>
    </p:spTree>
    <p:extLst>
      <p:ext uri="{BB962C8B-B14F-4D97-AF65-F5344CB8AC3E}">
        <p14:creationId xmlns:p14="http://schemas.microsoft.com/office/powerpoint/2010/main" val="3131350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む</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め</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も</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や</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ゆ</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よ</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ら</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り</a:t>
            </a:r>
            <a:endParaRPr kumimoji="1" lang="ja-JP" altLang="en-US" sz="2800" dirty="0">
              <a:solidFill>
                <a:srgbClr val="00B050"/>
              </a:solidFill>
              <a:latin typeface="HGS創英角ﾎﾟｯﾌﾟ体" pitchFamily="50" charset="-128"/>
              <a:ea typeface="HGS創英角ﾎﾟｯﾌﾟ体" pitchFamily="50" charset="-128"/>
            </a:endParaRPr>
          </a:p>
        </p:txBody>
      </p:sp>
    </p:spTree>
    <p:extLst>
      <p:ext uri="{BB962C8B-B14F-4D97-AF65-F5344CB8AC3E}">
        <p14:creationId xmlns:p14="http://schemas.microsoft.com/office/powerpoint/2010/main" val="64010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る</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れ</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ろ</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わ</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endParaRPr kumimoji="1" lang="ja-JP" altLang="en-US" sz="2800" dirty="0">
              <a:solidFill>
                <a:srgbClr val="00B050"/>
              </a:solidFill>
              <a:latin typeface="HGS創英角ﾎﾟｯﾌﾟ体" pitchFamily="50" charset="-128"/>
              <a:ea typeface="HGS創英角ﾎﾟｯﾌﾟ体" pitchFamily="50" charset="-128"/>
            </a:endParaRPr>
          </a:p>
        </p:txBody>
      </p:sp>
    </p:spTree>
    <p:extLst>
      <p:ext uri="{BB962C8B-B14F-4D97-AF65-F5344CB8AC3E}">
        <p14:creationId xmlns:p14="http://schemas.microsoft.com/office/powerpoint/2010/main" val="3001183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け</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こ</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さ</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し</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す</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せ</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そ</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た</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2" name="テキスト ボックス 1"/>
          <p:cNvSpPr txBox="1"/>
          <p:nvPr/>
        </p:nvSpPr>
        <p:spPr>
          <a:xfrm>
            <a:off x="654236" y="1122822"/>
            <a:ext cx="1800493" cy="3076466"/>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健康で</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いきいき暮らせる</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明るい社会</a:t>
            </a:r>
            <a:endParaRPr kumimoji="1" lang="en-US" altLang="ja-JP"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健康でいることが一番です。</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kumimoji="1" lang="ja-JP" altLang="en-US" sz="1050" dirty="0" smtClean="0">
                <a:latin typeface="HG創英角ﾎﾟｯﾌﾟ体" panose="040B0A09000000000000" pitchFamily="49" charset="-128"/>
                <a:ea typeface="HG創英角ﾎﾟｯﾌﾟ体" panose="040B0A09000000000000" pitchFamily="49" charset="-128"/>
              </a:rPr>
              <a:t>みんなで明るい社会を築きましょう</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19" name="テキスト ボックス 18"/>
          <p:cNvSpPr txBox="1"/>
          <p:nvPr/>
        </p:nvSpPr>
        <p:spPr>
          <a:xfrm>
            <a:off x="2729881" y="1199413"/>
            <a:ext cx="2285241" cy="3076466"/>
          </a:xfrm>
          <a:prstGeom prst="rect">
            <a:avLst/>
          </a:prstGeom>
          <a:noFill/>
        </p:spPr>
        <p:txBody>
          <a:bodyPr vert="eaVert" wrap="square" rtlCol="0">
            <a:spAutoFit/>
          </a:bodyPr>
          <a:lstStyle/>
          <a:p>
            <a:r>
              <a:rPr lang="ja-JP" altLang="en-US" dirty="0">
                <a:latin typeface="HG創英角ﾎﾟｯﾌﾟ体" panose="040B0A09000000000000" pitchFamily="49" charset="-128"/>
                <a:ea typeface="HG創英角ﾎﾟｯﾌﾟ体" panose="040B0A09000000000000" pitchFamily="49" charset="-128"/>
              </a:rPr>
              <a:t>光</a:t>
            </a:r>
            <a:r>
              <a:rPr lang="ja-JP" altLang="en-US" dirty="0" smtClean="0">
                <a:latin typeface="HG創英角ﾎﾟｯﾌﾟ体" panose="040B0A09000000000000" pitchFamily="49" charset="-128"/>
                <a:ea typeface="HG創英角ﾎﾟｯﾌﾟ体" panose="040B0A09000000000000" pitchFamily="49" charset="-128"/>
              </a:rPr>
              <a:t>照寺薬師堂</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戦国</a:t>
            </a:r>
            <a:r>
              <a:rPr lang="ja-JP" altLang="en-US" dirty="0">
                <a:latin typeface="HG創英角ﾎﾟｯﾌﾟ体" panose="040B0A09000000000000" pitchFamily="49" charset="-128"/>
                <a:ea typeface="HG創英角ﾎﾟｯﾌﾟ体" panose="040B0A09000000000000" pitchFamily="49" charset="-128"/>
              </a:rPr>
              <a:t>時代</a:t>
            </a:r>
            <a:r>
              <a:rPr lang="ja-JP" altLang="en-US" dirty="0" smtClean="0">
                <a:latin typeface="HG創英角ﾎﾟｯﾌﾟ体" panose="040B0A09000000000000" pitchFamily="49" charset="-128"/>
                <a:ea typeface="HG創英角ﾎﾟｯﾌﾟ体" panose="040B0A09000000000000" pitchFamily="49" charset="-128"/>
              </a:rPr>
              <a:t>の</a:t>
            </a:r>
            <a:r>
              <a:rPr lang="ja-JP" altLang="en-US" dirty="0">
                <a:latin typeface="HG創英角ﾎﾟｯﾌﾟ体" panose="040B0A09000000000000" pitchFamily="49" charset="-128"/>
                <a:ea typeface="HG創英角ﾎﾟｯﾌﾟ体" panose="040B0A09000000000000" pitchFamily="49" charset="-128"/>
              </a:rPr>
              <a:t>建物</a:t>
            </a:r>
            <a:r>
              <a:rPr lang="ja-JP" altLang="en-US" dirty="0" smtClean="0">
                <a:latin typeface="HG創英角ﾎﾟｯﾌﾟ体" panose="040B0A09000000000000" pitchFamily="49" charset="-128"/>
                <a:ea typeface="HG創英角ﾎﾟｯﾌﾟ体" panose="040B0A09000000000000" pitchFamily="49" charset="-128"/>
              </a:rPr>
              <a:t>は</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国</a:t>
            </a:r>
            <a:r>
              <a:rPr lang="ja-JP" altLang="en-US" dirty="0">
                <a:latin typeface="HG創英角ﾎﾟｯﾌﾟ体" panose="040B0A09000000000000" pitchFamily="49" charset="-128"/>
                <a:ea typeface="HG創英角ﾎﾟｯﾌﾟ体" panose="040B0A09000000000000" pitchFamily="49" charset="-128"/>
              </a:rPr>
              <a:t>指定</a:t>
            </a:r>
            <a:r>
              <a:rPr lang="ja-JP" altLang="en-US" dirty="0" smtClean="0">
                <a:latin typeface="HG創英角ﾎﾟｯﾌﾟ体" panose="040B0A09000000000000" pitchFamily="49" charset="-128"/>
                <a:ea typeface="HG創英角ﾎﾟｯﾌﾟ体" panose="040B0A09000000000000" pitchFamily="49" charset="-128"/>
              </a:rPr>
              <a:t>の</a:t>
            </a:r>
            <a:r>
              <a:rPr lang="ja-JP" altLang="en-US" dirty="0">
                <a:latin typeface="HG創英角ﾎﾟｯﾌﾟ体" panose="040B0A09000000000000" pitchFamily="49" charset="-128"/>
                <a:ea typeface="HG創英角ﾎﾟｯﾌﾟ体" panose="040B0A09000000000000" pitchFamily="49" charset="-128"/>
              </a:rPr>
              <a:t>文化財</a:t>
            </a:r>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はじめは団子新居に建立されました</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が、永世７年（１５１０年）に武田</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信虎の命により岩森に移されたと</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言われています。屋根の様式は３間</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四方の宝形造</a:t>
            </a:r>
            <a:r>
              <a:rPr kumimoji="1" lang="ja-JP" altLang="en-US" sz="1050" dirty="0" smtClean="0">
                <a:latin typeface="HG創英角ﾎﾟｯﾌﾟ体" panose="040B0A09000000000000" pitchFamily="49" charset="-128"/>
                <a:ea typeface="HG創英角ﾎﾟｯﾌﾟ体" panose="040B0A09000000000000" pitchFamily="49" charset="-128"/>
              </a:rPr>
              <a:t>で、室町時代後期の特</a:t>
            </a:r>
            <a:endParaRPr kumimoji="1" lang="en-US" altLang="ja-JP" sz="1050" dirty="0" smtClean="0">
              <a:latin typeface="HG創英角ﾎﾟｯﾌﾟ体" panose="040B0A09000000000000" pitchFamily="49" charset="-128"/>
              <a:ea typeface="HG創英角ﾎﾟｯﾌﾟ体" panose="040B0A09000000000000" pitchFamily="49" charset="-128"/>
            </a:endParaRPr>
          </a:p>
          <a:p>
            <a:r>
              <a:rPr kumimoji="1" lang="ja-JP" altLang="en-US" sz="1050" dirty="0" smtClean="0">
                <a:latin typeface="HG創英角ﾎﾟｯﾌﾟ体" panose="040B0A09000000000000" pitchFamily="49" charset="-128"/>
                <a:ea typeface="HG創英角ﾎﾟｯﾌﾟ体" panose="040B0A09000000000000" pitchFamily="49" charset="-128"/>
              </a:rPr>
              <a:t>徴がよく表れています。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20" name="テキスト ボックス 19"/>
          <p:cNvSpPr txBox="1"/>
          <p:nvPr/>
        </p:nvSpPr>
        <p:spPr>
          <a:xfrm>
            <a:off x="5141372" y="1122822"/>
            <a:ext cx="2446824" cy="3076466"/>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三社神社</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おみゆきさんで</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神輿集合</a:t>
            </a:r>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毎年</a:t>
            </a:r>
            <a:r>
              <a:rPr lang="en-US" altLang="ja-JP" sz="1050" dirty="0">
                <a:latin typeface="HG創英角ﾎﾟｯﾌﾟ体" panose="040B0A09000000000000" pitchFamily="49" charset="-128"/>
                <a:ea typeface="HG創英角ﾎﾟｯﾌﾟ体" panose="040B0A09000000000000" pitchFamily="49" charset="-128"/>
              </a:rPr>
              <a:t>4</a:t>
            </a:r>
            <a:r>
              <a:rPr lang="ja-JP" altLang="en-US" sz="1050" dirty="0">
                <a:latin typeface="HG創英角ﾎﾟｯﾌﾟ体" panose="040B0A09000000000000" pitchFamily="49" charset="-128"/>
                <a:ea typeface="HG創英角ﾎﾟｯﾌﾟ体" panose="040B0A09000000000000" pitchFamily="49" charset="-128"/>
              </a:rPr>
              <a:t>月</a:t>
            </a:r>
            <a:r>
              <a:rPr lang="en-US" altLang="ja-JP" sz="1050" dirty="0">
                <a:latin typeface="HG創英角ﾎﾟｯﾌﾟ体" panose="040B0A09000000000000" pitchFamily="49" charset="-128"/>
                <a:ea typeface="HG創英角ﾎﾟｯﾌﾟ体" panose="040B0A09000000000000" pitchFamily="49" charset="-128"/>
              </a:rPr>
              <a:t>15</a:t>
            </a:r>
            <a:r>
              <a:rPr lang="ja-JP" altLang="en-US" sz="1050" dirty="0">
                <a:latin typeface="HG創英角ﾎﾟｯﾌﾟ体" panose="040B0A09000000000000" pitchFamily="49" charset="-128"/>
                <a:ea typeface="HG創英角ﾎﾟｯﾌﾟ体" panose="040B0A09000000000000" pitchFamily="49" charset="-128"/>
              </a:rPr>
              <a:t>日に甲斐国の一宮浅間</a:t>
            </a:r>
            <a:r>
              <a:rPr lang="ja-JP" altLang="en-US" sz="1050" dirty="0" smtClean="0">
                <a:latin typeface="HG創英角ﾎﾟｯﾌﾟ体" panose="040B0A09000000000000" pitchFamily="49" charset="-128"/>
                <a:ea typeface="HG創英角ﾎﾟｯﾌﾟ体" panose="040B0A09000000000000" pitchFamily="49" charset="-128"/>
              </a:rPr>
              <a:t>神社</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a:t>
            </a:r>
            <a:r>
              <a:rPr lang="ja-JP" altLang="en-US" sz="1050" dirty="0">
                <a:latin typeface="HG創英角ﾎﾟｯﾌﾟ体" panose="040B0A09000000000000" pitchFamily="49" charset="-128"/>
                <a:ea typeface="HG創英角ﾎﾟｯﾌﾟ体" panose="040B0A09000000000000" pitchFamily="49" charset="-128"/>
              </a:rPr>
              <a:t>笛吹市）・二宮美和神社（笛吹市</a:t>
            </a:r>
            <a:r>
              <a:rPr lang="ja-JP" altLang="en-US" sz="1050" dirty="0" smtClean="0">
                <a:latin typeface="HG創英角ﾎﾟｯﾌﾟ体" panose="040B0A09000000000000" pitchFamily="49" charset="-128"/>
                <a:ea typeface="HG創英角ﾎﾟｯﾌﾟ体" panose="040B0A09000000000000" pitchFamily="49" charset="-128"/>
              </a:rPr>
              <a:t>）</a:t>
            </a:r>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a:t>
            </a:r>
            <a:r>
              <a:rPr lang="ja-JP" altLang="en-US" sz="1050" dirty="0">
                <a:latin typeface="HG創英角ﾎﾟｯﾌﾟ体" panose="040B0A09000000000000" pitchFamily="49" charset="-128"/>
                <a:ea typeface="HG創英角ﾎﾟｯﾌﾟ体" panose="040B0A09000000000000" pitchFamily="49" charset="-128"/>
              </a:rPr>
              <a:t>三宮玉諸神社（甲府市）から</a:t>
            </a:r>
            <a:r>
              <a:rPr lang="ja-JP" altLang="en-US" sz="1050" dirty="0" smtClean="0">
                <a:latin typeface="HG創英角ﾎﾟｯﾌﾟ体" panose="040B0A09000000000000" pitchFamily="49" charset="-128"/>
                <a:ea typeface="HG創英角ﾎﾟｯﾌﾟ体" panose="040B0A09000000000000" pitchFamily="49" charset="-128"/>
              </a:rPr>
              <a:t>各祭神</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err="1" smtClean="0">
                <a:latin typeface="HG創英角ﾎﾟｯﾌﾟ体" panose="040B0A09000000000000" pitchFamily="49" charset="-128"/>
                <a:ea typeface="HG創英角ﾎﾟｯﾌﾟ体" panose="040B0A09000000000000" pitchFamily="49" charset="-128"/>
              </a:rPr>
              <a:t>が</a:t>
            </a:r>
            <a:r>
              <a:rPr lang="ja-JP" altLang="en-US" sz="1050" dirty="0" err="1">
                <a:latin typeface="HG創英角ﾎﾟｯﾌﾟ体" panose="040B0A09000000000000" pitchFamily="49" charset="-128"/>
                <a:ea typeface="HG創英角ﾎﾟｯﾌﾟ体" panose="040B0A09000000000000" pitchFamily="49" charset="-128"/>
              </a:rPr>
              <a:t>渡</a:t>
            </a:r>
            <a:r>
              <a:rPr lang="ja-JP" altLang="en-US" sz="1050" dirty="0">
                <a:latin typeface="HG創英角ﾎﾟｯﾌﾟ体" panose="040B0A09000000000000" pitchFamily="49" charset="-128"/>
                <a:ea typeface="HG創英角ﾎﾟｯﾌﾟ体" panose="040B0A09000000000000" pitchFamily="49" charset="-128"/>
              </a:rPr>
              <a:t>御し水防祈願が</a:t>
            </a:r>
            <a:r>
              <a:rPr lang="ja-JP" altLang="en-US" sz="1050" dirty="0" smtClean="0">
                <a:latin typeface="HG創英角ﾎﾟｯﾌﾟ体" panose="040B0A09000000000000" pitchFamily="49" charset="-128"/>
                <a:ea typeface="HG創英角ﾎﾟｯﾌﾟ体" panose="040B0A09000000000000" pitchFamily="49" charset="-128"/>
              </a:rPr>
              <a:t>行われます。</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「ソコダイソコダイ</a:t>
            </a:r>
            <a:r>
              <a:rPr lang="ja-JP" altLang="en-US" sz="1050" dirty="0">
                <a:latin typeface="HG創英角ﾎﾟｯﾌﾟ体" panose="040B0A09000000000000" pitchFamily="49" charset="-128"/>
                <a:ea typeface="HG創英角ﾎﾟｯﾌﾟ体" panose="040B0A09000000000000" pitchFamily="49" charset="-128"/>
              </a:rPr>
              <a:t>」の掛け声</a:t>
            </a:r>
            <a:r>
              <a:rPr lang="ja-JP" altLang="en-US" sz="1050" dirty="0" smtClean="0">
                <a:latin typeface="HG創英角ﾎﾟｯﾌﾟ体" panose="040B0A09000000000000" pitchFamily="49" charset="-128"/>
                <a:ea typeface="HG創英角ﾎﾟｯﾌﾟ体" panose="040B0A09000000000000" pitchFamily="49" charset="-128"/>
              </a:rPr>
              <a:t>が</a:t>
            </a:r>
            <a:r>
              <a:rPr lang="ja-JP" altLang="en-US" sz="1050" dirty="0" err="1" smtClean="0">
                <a:latin typeface="HG創英角ﾎﾟｯﾌﾟ体" panose="040B0A09000000000000" pitchFamily="49" charset="-128"/>
                <a:ea typeface="HG創英角ﾎﾟｯﾌﾟ体" panose="040B0A09000000000000" pitchFamily="49" charset="-128"/>
              </a:rPr>
              <a:t>にぎ</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やかです</a:t>
            </a:r>
            <a:r>
              <a:rPr lang="ja-JP" altLang="en-US" sz="1050" dirty="0">
                <a:latin typeface="HG創英角ﾎﾟｯﾌﾟ体" panose="040B0A09000000000000" pitchFamily="49" charset="-128"/>
                <a:ea typeface="HG創英角ﾎﾟｯﾌﾟ体" panose="040B0A09000000000000" pitchFamily="49" charset="-128"/>
              </a:rPr>
              <a:t>。</a:t>
            </a:r>
          </a:p>
          <a:p>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21" name="テキスト ボックス 20"/>
          <p:cNvSpPr txBox="1"/>
          <p:nvPr/>
        </p:nvSpPr>
        <p:spPr>
          <a:xfrm>
            <a:off x="8087731" y="1122822"/>
            <a:ext cx="2146742" cy="3076466"/>
          </a:xfrm>
          <a:prstGeom prst="rect">
            <a:avLst/>
          </a:prstGeom>
          <a:noFill/>
        </p:spPr>
        <p:txBody>
          <a:bodyPr vert="eaVert" wrap="square" rtlCol="0">
            <a:spAutoFit/>
          </a:bodyPr>
          <a:lstStyle/>
          <a:p>
            <a:r>
              <a:rPr lang="ja-JP" altLang="en-US" sz="1800" dirty="0" smtClean="0">
                <a:latin typeface="HG創英角ﾎﾟｯﾌﾟ体" panose="040B0A09000000000000" pitchFamily="49" charset="-128"/>
                <a:ea typeface="HG創英角ﾎﾟｯﾌﾟ体" panose="040B0A09000000000000" pitchFamily="49" charset="-128"/>
              </a:rPr>
              <a:t>信玄堤・</a:t>
            </a:r>
            <a:endParaRPr lang="en-US" altLang="ja-JP" sz="1800" dirty="0">
              <a:latin typeface="HG創英角ﾎﾟｯﾌﾟ体" panose="040B0A09000000000000" pitchFamily="49" charset="-128"/>
              <a:ea typeface="HG創英角ﾎﾟｯﾌﾟ体" panose="040B0A09000000000000" pitchFamily="49" charset="-128"/>
            </a:endParaRPr>
          </a:p>
          <a:p>
            <a:r>
              <a:rPr lang="ja-JP" altLang="en-US" sz="1800" dirty="0" smtClean="0">
                <a:latin typeface="HG創英角ﾎﾟｯﾌﾟ体" panose="040B0A09000000000000" pitchFamily="49" charset="-128"/>
                <a:ea typeface="HG創英角ﾎﾟｯﾌﾟ体" panose="040B0A09000000000000" pitchFamily="49" charset="-128"/>
              </a:rPr>
              <a:t>聖牛・将棋頭は</a:t>
            </a:r>
            <a:endParaRPr lang="en-US" altLang="ja-JP" sz="1800" dirty="0">
              <a:latin typeface="HG創英角ﾎﾟｯﾌﾟ体" panose="040B0A09000000000000" pitchFamily="49" charset="-128"/>
              <a:ea typeface="HG創英角ﾎﾟｯﾌﾟ体" panose="040B0A09000000000000" pitchFamily="49" charset="-128"/>
            </a:endParaRPr>
          </a:p>
          <a:p>
            <a:r>
              <a:rPr lang="ja-JP" altLang="en-US" sz="1800" dirty="0" smtClean="0">
                <a:latin typeface="HG創英角ﾎﾟｯﾌﾟ体" panose="040B0A09000000000000" pitchFamily="49" charset="-128"/>
                <a:ea typeface="HG創英角ﾎﾟｯﾌﾟ体" panose="040B0A09000000000000" pitchFamily="49" charset="-128"/>
              </a:rPr>
              <a:t>釜無川の治水システム</a:t>
            </a:r>
            <a:endParaRPr lang="en-US" altLang="ja-JP" sz="180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戦国</a:t>
            </a:r>
            <a:r>
              <a:rPr lang="ja-JP" altLang="en-US" sz="1050" dirty="0">
                <a:latin typeface="HG創英角ﾎﾟｯﾌﾟ体" panose="040B0A09000000000000" pitchFamily="49" charset="-128"/>
                <a:ea typeface="HG創英角ﾎﾟｯﾌﾟ体" panose="040B0A09000000000000" pitchFamily="49" charset="-128"/>
              </a:rPr>
              <a:t>時代の武田信玄により完成</a:t>
            </a:r>
            <a:r>
              <a:rPr lang="ja-JP" altLang="en-US" sz="1050" dirty="0" smtClean="0">
                <a:latin typeface="HG創英角ﾎﾟｯﾌﾟ体" panose="040B0A09000000000000" pitchFamily="49" charset="-128"/>
                <a:ea typeface="HG創英角ﾎﾟｯﾌﾟ体" panose="040B0A09000000000000" pitchFamily="49" charset="-128"/>
              </a:rPr>
              <a:t>しまし</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た。</a:t>
            </a:r>
            <a:r>
              <a:rPr lang="ja-JP" altLang="en-US" sz="1050" dirty="0">
                <a:latin typeface="HG創英角ﾎﾟｯﾌﾟ体" panose="040B0A09000000000000" pitchFamily="49" charset="-128"/>
                <a:ea typeface="HG創英角ﾎﾟｯﾌﾟ体" panose="040B0A09000000000000" pitchFamily="49" charset="-128"/>
              </a:rPr>
              <a:t>川の流れ</a:t>
            </a:r>
            <a:r>
              <a:rPr lang="ja-JP" altLang="en-US" sz="1050" dirty="0" smtClean="0">
                <a:latin typeface="HG創英角ﾎﾟｯﾌﾟ体" panose="040B0A09000000000000" pitchFamily="49" charset="-128"/>
                <a:ea typeface="HG創英角ﾎﾟｯﾌﾟ体" panose="040B0A09000000000000" pitchFamily="49" charset="-128"/>
              </a:rPr>
              <a:t>や水</a:t>
            </a:r>
            <a:r>
              <a:rPr lang="ja-JP" altLang="en-US" sz="1050" dirty="0">
                <a:latin typeface="HG創英角ﾎﾟｯﾌﾟ体" panose="040B0A09000000000000" pitchFamily="49" charset="-128"/>
                <a:ea typeface="HG創英角ﾎﾟｯﾌﾟ体" panose="040B0A09000000000000" pitchFamily="49" charset="-128"/>
              </a:rPr>
              <a:t>の勢いを制御</a:t>
            </a:r>
            <a:r>
              <a:rPr lang="ja-JP" altLang="en-US" sz="1050" dirty="0" smtClean="0">
                <a:latin typeface="HG創英角ﾎﾟｯﾌﾟ体" panose="040B0A09000000000000" pitchFamily="49" charset="-128"/>
                <a:ea typeface="HG創英角ﾎﾟｯﾌﾟ体" panose="040B0A09000000000000" pitchFamily="49" charset="-128"/>
              </a:rPr>
              <a:t>する</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ため</a:t>
            </a:r>
            <a:r>
              <a:rPr lang="ja-JP" altLang="en-US" sz="1050" dirty="0">
                <a:latin typeface="HG創英角ﾎﾟｯﾌﾟ体" panose="040B0A09000000000000" pitchFamily="49" charset="-128"/>
                <a:ea typeface="HG創英角ﾎﾟｯﾌﾟ体" panose="040B0A09000000000000" pitchFamily="49" charset="-128"/>
              </a:rPr>
              <a:t>に聖牛や将棋頭、かすみ堤、</a:t>
            </a:r>
            <a:r>
              <a:rPr lang="ja-JP" altLang="en-US" sz="1050" dirty="0" smtClean="0">
                <a:latin typeface="HG創英角ﾎﾟｯﾌﾟ体" panose="040B0A09000000000000" pitchFamily="49" charset="-128"/>
                <a:ea typeface="HG創英角ﾎﾟｯﾌﾟ体" panose="040B0A09000000000000" pitchFamily="49" charset="-128"/>
              </a:rPr>
              <a:t>出し</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など</a:t>
            </a:r>
            <a:r>
              <a:rPr lang="ja-JP" altLang="en-US" sz="1050" dirty="0">
                <a:latin typeface="HG創英角ﾎﾟｯﾌﾟ体" panose="040B0A09000000000000" pitchFamily="49" charset="-128"/>
                <a:ea typeface="HG創英角ﾎﾟｯﾌﾟ体" panose="040B0A09000000000000" pitchFamily="49" charset="-128"/>
              </a:rPr>
              <a:t>を設置しました。この一連の</a:t>
            </a:r>
            <a:r>
              <a:rPr lang="ja-JP" altLang="en-US" sz="1050" dirty="0" smtClean="0">
                <a:latin typeface="HG創英角ﾎﾟｯﾌﾟ体" panose="040B0A09000000000000" pitchFamily="49" charset="-128"/>
                <a:ea typeface="HG創英角ﾎﾟｯﾌﾟ体" panose="040B0A09000000000000" pitchFamily="49" charset="-128"/>
              </a:rPr>
              <a:t>治水</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システム</a:t>
            </a:r>
            <a:r>
              <a:rPr lang="ja-JP" altLang="en-US" sz="1050" dirty="0">
                <a:latin typeface="HG創英角ﾎﾟｯﾌﾟ体" panose="040B0A09000000000000" pitchFamily="49" charset="-128"/>
                <a:ea typeface="HG創英角ﾎﾟｯﾌﾟ体" panose="040B0A09000000000000" pitchFamily="49" charset="-128"/>
              </a:rPr>
              <a:t>により甲府盆地の広範囲</a:t>
            </a:r>
            <a:r>
              <a:rPr lang="ja-JP" altLang="en-US" sz="1050" dirty="0" smtClean="0">
                <a:latin typeface="HG創英角ﾎﾟｯﾌﾟ体" panose="040B0A09000000000000" pitchFamily="49" charset="-128"/>
                <a:ea typeface="HG創英角ﾎﾟｯﾌﾟ体" panose="040B0A09000000000000" pitchFamily="49" charset="-128"/>
              </a:rPr>
              <a:t>を</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水害</a:t>
            </a:r>
            <a:r>
              <a:rPr lang="ja-JP" altLang="en-US" sz="1050" dirty="0">
                <a:latin typeface="HG創英角ﾎﾟｯﾌﾟ体" panose="040B0A09000000000000" pitchFamily="49" charset="-128"/>
                <a:ea typeface="HG創英角ﾎﾟｯﾌﾟ体" panose="040B0A09000000000000" pitchFamily="49" charset="-128"/>
              </a:rPr>
              <a:t>から守りました。</a:t>
            </a:r>
            <a:endParaRPr lang="en-US" altLang="ja-JP" sz="1050" dirty="0">
              <a:latin typeface="HG創英角ﾎﾟｯﾌﾟ体" panose="040B0A09000000000000" pitchFamily="49" charset="-128"/>
              <a:ea typeface="HG創英角ﾎﾟｯﾌﾟ体" panose="040B0A09000000000000" pitchFamily="49" charset="-128"/>
            </a:endParaRPr>
          </a:p>
        </p:txBody>
      </p:sp>
      <p:sp>
        <p:nvSpPr>
          <p:cNvPr id="30" name="テキスト ボックス 29"/>
          <p:cNvSpPr txBox="1"/>
          <p:nvPr/>
        </p:nvSpPr>
        <p:spPr>
          <a:xfrm>
            <a:off x="593964" y="4868272"/>
            <a:ext cx="1777410" cy="3076466"/>
          </a:xfrm>
          <a:prstGeom prst="rect">
            <a:avLst/>
          </a:prstGeom>
          <a:noFill/>
        </p:spPr>
        <p:txBody>
          <a:bodyPr vert="eaVert" wrap="square" rtlCol="0">
            <a:spAutoFit/>
          </a:bodyPr>
          <a:lstStyle/>
          <a:p>
            <a:r>
              <a:rPr kumimoji="1" lang="ja-JP" altLang="en-US" sz="1800" dirty="0" smtClean="0">
                <a:latin typeface="HG創英角ﾎﾟｯﾌﾟ体" panose="040B0A09000000000000" pitchFamily="49" charset="-128"/>
                <a:ea typeface="HG創英角ﾎﾟｯﾌﾟ体" panose="040B0A09000000000000" pitchFamily="49" charset="-128"/>
              </a:rPr>
              <a:t>好き嫌いせず</a:t>
            </a:r>
            <a:endParaRPr kumimoji="1" lang="en-US" altLang="ja-JP" sz="1800" dirty="0" smtClean="0">
              <a:latin typeface="HG創英角ﾎﾟｯﾌﾟ体" panose="040B0A09000000000000" pitchFamily="49" charset="-128"/>
              <a:ea typeface="HG創英角ﾎﾟｯﾌﾟ体" panose="040B0A09000000000000" pitchFamily="49" charset="-128"/>
            </a:endParaRPr>
          </a:p>
          <a:p>
            <a:r>
              <a:rPr kumimoji="1" lang="ja-JP" altLang="en-US" sz="1800" dirty="0" smtClean="0">
                <a:latin typeface="HG創英角ﾎﾟｯﾌﾟ体" panose="040B0A09000000000000" pitchFamily="49" charset="-128"/>
                <a:ea typeface="HG創英角ﾎﾟｯﾌﾟ体" panose="040B0A09000000000000" pitchFamily="49" charset="-128"/>
              </a:rPr>
              <a:t>何でも食べよう</a:t>
            </a:r>
            <a:endParaRPr kumimoji="1" lang="en-US" altLang="ja-JP" sz="1800" dirty="0" smtClean="0">
              <a:latin typeface="HG創英角ﾎﾟｯﾌﾟ体" panose="040B0A09000000000000" pitchFamily="49" charset="-128"/>
              <a:ea typeface="HG創英角ﾎﾟｯﾌﾟ体" panose="040B0A09000000000000" pitchFamily="49" charset="-128"/>
            </a:endParaRPr>
          </a:p>
          <a:p>
            <a:r>
              <a:rPr kumimoji="1" lang="ja-JP" altLang="en-US" sz="1800" dirty="0" smtClean="0">
                <a:latin typeface="HG創英角ﾎﾟｯﾌﾟ体" panose="040B0A09000000000000" pitchFamily="49" charset="-128"/>
                <a:ea typeface="HG創英角ﾎﾟｯﾌﾟ体" panose="040B0A09000000000000" pitchFamily="49" charset="-128"/>
              </a:rPr>
              <a:t>シイタケ・ニンジン・</a:t>
            </a:r>
            <a:endParaRPr kumimoji="1" lang="en-US" altLang="ja-JP" sz="1800" dirty="0" smtClean="0">
              <a:latin typeface="HG創英角ﾎﾟｯﾌﾟ体" panose="040B0A09000000000000" pitchFamily="49" charset="-128"/>
              <a:ea typeface="HG創英角ﾎﾟｯﾌﾟ体" panose="040B0A09000000000000" pitchFamily="49" charset="-128"/>
            </a:endParaRPr>
          </a:p>
          <a:p>
            <a:r>
              <a:rPr kumimoji="1" lang="ja-JP" altLang="en-US" sz="1800" dirty="0" smtClean="0">
                <a:latin typeface="HG創英角ﾎﾟｯﾌﾟ体" panose="040B0A09000000000000" pitchFamily="49" charset="-128"/>
                <a:ea typeface="HG創英角ﾎﾟｯﾌﾟ体" panose="040B0A09000000000000" pitchFamily="49" charset="-128"/>
              </a:rPr>
              <a:t>ピーマンも</a:t>
            </a:r>
            <a:endParaRPr lang="en-US" altLang="ja-JP" sz="180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健康な身体を作るためには、好き嫌い</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せずに何でも食べるようにしましょう。</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31" name="テキスト ボックス 30"/>
          <p:cNvSpPr txBox="1"/>
          <p:nvPr/>
        </p:nvSpPr>
        <p:spPr>
          <a:xfrm>
            <a:off x="2758006" y="4845200"/>
            <a:ext cx="2169825" cy="3076466"/>
          </a:xfrm>
          <a:prstGeom prst="rect">
            <a:avLst/>
          </a:prstGeom>
          <a:noFill/>
        </p:spPr>
        <p:txBody>
          <a:bodyPr vert="eaVert" wrap="square" rtlCol="0">
            <a:spAutoFit/>
          </a:bodyPr>
          <a:lstStyle/>
          <a:p>
            <a:r>
              <a:rPr kumimoji="1" lang="ja-JP" altLang="en-US" sz="2200" dirty="0" smtClean="0">
                <a:latin typeface="HG創英角ﾎﾟｯﾌﾟ体" panose="040B0A09000000000000" pitchFamily="49" charset="-128"/>
                <a:ea typeface="HG創英角ﾎﾟｯﾌﾟ体" panose="040B0A09000000000000" pitchFamily="49" charset="-128"/>
              </a:rPr>
              <a:t>戦争のない</a:t>
            </a:r>
            <a:endParaRPr kumimoji="1" lang="en-US" altLang="ja-JP" sz="2200" dirty="0" smtClean="0">
              <a:latin typeface="HG創英角ﾎﾟｯﾌﾟ体" panose="040B0A09000000000000" pitchFamily="49" charset="-128"/>
              <a:ea typeface="HG創英角ﾎﾟｯﾌﾟ体" panose="040B0A09000000000000" pitchFamily="49" charset="-128"/>
            </a:endParaRPr>
          </a:p>
          <a:p>
            <a:r>
              <a:rPr kumimoji="1" lang="ja-JP" altLang="en-US" sz="2200" dirty="0" smtClean="0">
                <a:latin typeface="HG創英角ﾎﾟｯﾌﾟ体" panose="040B0A09000000000000" pitchFamily="49" charset="-128"/>
                <a:ea typeface="HG創英角ﾎﾟｯﾌﾟ体" panose="040B0A09000000000000" pitchFamily="49" charset="-128"/>
              </a:rPr>
              <a:t>平和な世界は</a:t>
            </a:r>
            <a:endParaRPr kumimoji="1" lang="en-US" altLang="ja-JP" sz="2200" dirty="0" smtClean="0">
              <a:latin typeface="HG創英角ﾎﾟｯﾌﾟ体" panose="040B0A09000000000000" pitchFamily="49" charset="-128"/>
              <a:ea typeface="HG創英角ﾎﾟｯﾌﾟ体" panose="040B0A09000000000000" pitchFamily="49" charset="-128"/>
            </a:endParaRPr>
          </a:p>
          <a:p>
            <a:r>
              <a:rPr kumimoji="1" lang="ja-JP" altLang="en-US" sz="2200" dirty="0" smtClean="0">
                <a:latin typeface="HG創英角ﾎﾟｯﾌﾟ体" panose="040B0A09000000000000" pitchFamily="49" charset="-128"/>
                <a:ea typeface="HG創英角ﾎﾟｯﾌﾟ体" panose="040B0A09000000000000" pitchFamily="49" charset="-128"/>
              </a:rPr>
              <a:t>みんなの願い</a:t>
            </a:r>
            <a:endParaRPr lang="en-US" altLang="ja-JP" sz="220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世界</a:t>
            </a:r>
            <a:r>
              <a:rPr lang="ja-JP" altLang="en-US" sz="1050" dirty="0">
                <a:latin typeface="HG創英角ﾎﾟｯﾌﾟ体" panose="040B0A09000000000000" pitchFamily="49" charset="-128"/>
                <a:ea typeface="HG創英角ﾎﾟｯﾌﾟ体" panose="040B0A09000000000000" pitchFamily="49" charset="-128"/>
              </a:rPr>
              <a:t>平和はすべての人の願いです</a:t>
            </a:r>
            <a:r>
              <a:rPr lang="ja-JP" altLang="en-US" sz="1050" dirty="0" smtClean="0">
                <a:latin typeface="HG創英角ﾎﾟｯﾌﾟ体" panose="040B0A09000000000000" pitchFamily="49" charset="-128"/>
                <a:ea typeface="HG創英角ﾎﾟｯﾌﾟ体" panose="040B0A09000000000000" pitchFamily="49" charset="-128"/>
              </a:rPr>
              <a:t>。</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今</a:t>
            </a:r>
            <a:r>
              <a:rPr lang="ja-JP" altLang="en-US" sz="1050" dirty="0">
                <a:latin typeface="HG創英角ﾎﾟｯﾌﾟ体" panose="040B0A09000000000000" pitchFamily="49" charset="-128"/>
                <a:ea typeface="HG創英角ﾎﾟｯﾌﾟ体" panose="040B0A09000000000000" pitchFamily="49" charset="-128"/>
              </a:rPr>
              <a:t>、ロシアとウクライナの戦争</a:t>
            </a:r>
            <a:r>
              <a:rPr lang="ja-JP" altLang="en-US" sz="1050" dirty="0" smtClean="0">
                <a:latin typeface="HG創英角ﾎﾟｯﾌﾟ体" panose="040B0A09000000000000" pitchFamily="49" charset="-128"/>
                <a:ea typeface="HG創英角ﾎﾟｯﾌﾟ体" panose="040B0A09000000000000" pitchFamily="49" charset="-128"/>
              </a:rPr>
              <a:t>が</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私たち</a:t>
            </a:r>
            <a:r>
              <a:rPr lang="ja-JP" altLang="en-US" sz="1050" dirty="0">
                <a:latin typeface="HG創英角ﾎﾟｯﾌﾟ体" panose="040B0A09000000000000" pitchFamily="49" charset="-128"/>
                <a:ea typeface="HG創英角ﾎﾟｯﾌﾟ体" panose="040B0A09000000000000" pitchFamily="49" charset="-128"/>
              </a:rPr>
              <a:t>にはとても悲しい出来事です。</a:t>
            </a:r>
          </a:p>
          <a:p>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46" name="テキスト ボックス 45"/>
          <p:cNvSpPr txBox="1"/>
          <p:nvPr/>
        </p:nvSpPr>
        <p:spPr>
          <a:xfrm>
            <a:off x="5399080" y="4868272"/>
            <a:ext cx="2146742" cy="3076466"/>
          </a:xfrm>
          <a:prstGeom prst="rect">
            <a:avLst/>
          </a:prstGeom>
          <a:noFill/>
        </p:spPr>
        <p:txBody>
          <a:bodyPr vert="eaVert" wrap="square" rtlCol="0">
            <a:spAutoFit/>
          </a:bodyPr>
          <a:lstStyle/>
          <a:p>
            <a:r>
              <a:rPr kumimoji="1" lang="ja-JP" altLang="en-US" sz="1800" dirty="0" smtClean="0">
                <a:latin typeface="HG創英角ﾎﾟｯﾌﾟ体" panose="040B0A09000000000000" pitchFamily="49" charset="-128"/>
                <a:ea typeface="HG創英角ﾎﾟｯﾌﾟ体" panose="040B0A09000000000000" pitchFamily="49" charset="-128"/>
              </a:rPr>
              <a:t>育った野菜は甲斐市産</a:t>
            </a:r>
            <a:endParaRPr kumimoji="1" lang="en-US" altLang="ja-JP" sz="1800" dirty="0" smtClean="0">
              <a:latin typeface="HG創英角ﾎﾟｯﾌﾟ体" panose="040B0A09000000000000" pitchFamily="49" charset="-128"/>
              <a:ea typeface="HG創英角ﾎﾟｯﾌﾟ体" panose="040B0A09000000000000" pitchFamily="49" charset="-128"/>
            </a:endParaRPr>
          </a:p>
          <a:p>
            <a:r>
              <a:rPr kumimoji="1" lang="ja-JP" altLang="en-US" sz="1800" dirty="0" smtClean="0">
                <a:latin typeface="HG創英角ﾎﾟｯﾌﾟ体" panose="040B0A09000000000000" pitchFamily="49" charset="-128"/>
                <a:ea typeface="HG創英角ﾎﾟｯﾌﾟ体" panose="040B0A09000000000000" pitchFamily="49" charset="-128"/>
              </a:rPr>
              <a:t>モリモリ食べて</a:t>
            </a:r>
            <a:endParaRPr kumimoji="1" lang="en-US" altLang="ja-JP" sz="1800" dirty="0" smtClean="0">
              <a:latin typeface="HG創英角ﾎﾟｯﾌﾟ体" panose="040B0A09000000000000" pitchFamily="49" charset="-128"/>
              <a:ea typeface="HG創英角ﾎﾟｯﾌﾟ体" panose="040B0A09000000000000" pitchFamily="49" charset="-128"/>
            </a:endParaRPr>
          </a:p>
          <a:p>
            <a:r>
              <a:rPr kumimoji="1" lang="ja-JP" altLang="en-US" sz="1800" dirty="0" smtClean="0">
                <a:latin typeface="HG創英角ﾎﾟｯﾌﾟ体" panose="040B0A09000000000000" pitchFamily="49" charset="-128"/>
                <a:ea typeface="HG創英角ﾎﾟｯﾌﾟ体" panose="040B0A09000000000000" pitchFamily="49" charset="-128"/>
              </a:rPr>
              <a:t>元気な子</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甲斐市特産品に「やはたいも」が</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あります。どんな野菜も地元の野菜</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を沢山食べて健康で元気な身体を</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つくりましょう。</a:t>
            </a:r>
            <a:endParaRPr lang="ja-JP" altLang="en-US" sz="1050" dirty="0">
              <a:latin typeface="HG創英角ﾎﾟｯﾌﾟ体" panose="040B0A09000000000000" pitchFamily="49" charset="-128"/>
              <a:ea typeface="HG創英角ﾎﾟｯﾌﾟ体" panose="040B0A09000000000000" pitchFamily="49" charset="-128"/>
            </a:endParaRPr>
          </a:p>
          <a:p>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47" name="テキスト ボックス 46"/>
          <p:cNvSpPr txBox="1"/>
          <p:nvPr/>
        </p:nvSpPr>
        <p:spPr>
          <a:xfrm>
            <a:off x="8191449" y="4845200"/>
            <a:ext cx="1915909" cy="3076466"/>
          </a:xfrm>
          <a:prstGeom prst="rect">
            <a:avLst/>
          </a:prstGeom>
          <a:noFill/>
        </p:spPr>
        <p:txBody>
          <a:bodyPr vert="eaVert" wrap="square" rtlCol="0">
            <a:spAutoFit/>
          </a:bodyPr>
          <a:lstStyle/>
          <a:p>
            <a:r>
              <a:rPr kumimoji="1" lang="ja-JP" altLang="en-US" sz="2000" dirty="0" smtClean="0">
                <a:latin typeface="HG創英角ﾎﾟｯﾌﾟ体" panose="040B0A09000000000000" pitchFamily="49" charset="-128"/>
                <a:ea typeface="HG創英角ﾎﾟｯﾌﾟ体" panose="040B0A09000000000000" pitchFamily="49" charset="-128"/>
              </a:rPr>
              <a:t>滝坂の往生塚</a:t>
            </a:r>
            <a:endParaRPr kumimoji="1" lang="en-US" altLang="ja-JP" sz="2000" dirty="0" smtClean="0">
              <a:latin typeface="HG創英角ﾎﾟｯﾌﾟ体" panose="040B0A09000000000000" pitchFamily="49" charset="-128"/>
              <a:ea typeface="HG創英角ﾎﾟｯﾌﾟ体" panose="040B0A09000000000000" pitchFamily="49" charset="-128"/>
            </a:endParaRPr>
          </a:p>
          <a:p>
            <a:r>
              <a:rPr lang="ja-JP" altLang="en-US" sz="2000" dirty="0" smtClean="0">
                <a:latin typeface="HG創英角ﾎﾟｯﾌﾟ体" panose="040B0A09000000000000" pitchFamily="49" charset="-128"/>
                <a:ea typeface="HG創英角ﾎﾟｯﾌﾟ体" panose="040B0A09000000000000" pitchFamily="49" charset="-128"/>
              </a:rPr>
              <a:t>横穴式石室をもつ</a:t>
            </a:r>
            <a:endParaRPr lang="en-US" altLang="ja-JP" sz="2000" dirty="0" smtClean="0">
              <a:latin typeface="HG創英角ﾎﾟｯﾌﾟ体" panose="040B0A09000000000000" pitchFamily="49" charset="-128"/>
              <a:ea typeface="HG創英角ﾎﾟｯﾌﾟ体" panose="040B0A09000000000000" pitchFamily="49" charset="-128"/>
            </a:endParaRPr>
          </a:p>
          <a:p>
            <a:r>
              <a:rPr lang="ja-JP" altLang="en-US" sz="2000" dirty="0" smtClean="0">
                <a:latin typeface="HG創英角ﾎﾟｯﾌﾟ体" panose="040B0A09000000000000" pitchFamily="49" charset="-128"/>
                <a:ea typeface="HG創英角ﾎﾟｯﾌﾟ体" panose="040B0A09000000000000" pitchFamily="49" charset="-128"/>
              </a:rPr>
              <a:t>七</a:t>
            </a:r>
            <a:r>
              <a:rPr kumimoji="1" lang="ja-JP" altLang="en-US" sz="2000" dirty="0" smtClean="0">
                <a:latin typeface="HG創英角ﾎﾟｯﾌﾟ体" panose="040B0A09000000000000" pitchFamily="49" charset="-128"/>
                <a:ea typeface="HG創英角ﾎﾟｯﾌﾟ体" panose="040B0A09000000000000" pitchFamily="49" charset="-128"/>
              </a:rPr>
              <a:t>世紀の円墳です</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赤坂台古墳群（甲斐市竜王・龍地　他）</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kumimoji="1" lang="ja-JP" altLang="en-US" sz="1050" dirty="0" smtClean="0">
                <a:latin typeface="HG創英角ﾎﾟｯﾌﾟ体" panose="040B0A09000000000000" pitchFamily="49" charset="-128"/>
                <a:ea typeface="HG創英角ﾎﾟｯﾌﾟ体" panose="040B0A09000000000000" pitchFamily="49" charset="-128"/>
              </a:rPr>
              <a:t>に現存する古墳です。石室は奥行き約</a:t>
            </a:r>
            <a:endParaRPr kumimoji="1"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８ｍ高さ約２ｍの規模です。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Tree>
    <p:extLst>
      <p:ext uri="{BB962C8B-B14F-4D97-AF65-F5344CB8AC3E}">
        <p14:creationId xmlns:p14="http://schemas.microsoft.com/office/powerpoint/2010/main" val="2973888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ち</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つ</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て</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と</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な</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に</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ぬ</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ね</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2" name="テキスト ボックス 1"/>
          <p:cNvSpPr txBox="1"/>
          <p:nvPr/>
        </p:nvSpPr>
        <p:spPr>
          <a:xfrm>
            <a:off x="331175" y="1122822"/>
            <a:ext cx="2123658" cy="2398368"/>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地域のこと</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学んで歩こう</a:t>
            </a:r>
            <a:endParaRPr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歴史散歩</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甲斐市内にはたくさ</a:t>
            </a:r>
            <a:r>
              <a:rPr lang="ja-JP" altLang="en-US" sz="1050" dirty="0">
                <a:latin typeface="HG創英角ﾎﾟｯﾌﾟ体" panose="040B0A09000000000000" pitchFamily="49" charset="-128"/>
                <a:ea typeface="HG創英角ﾎﾟｯﾌﾟ体" panose="040B0A09000000000000" pitchFamily="49" charset="-128"/>
              </a:rPr>
              <a:t>ん</a:t>
            </a:r>
            <a:r>
              <a:rPr lang="ja-JP" altLang="en-US" sz="1050" dirty="0" smtClean="0">
                <a:latin typeface="HG創英角ﾎﾟｯﾌﾟ体" panose="040B0A09000000000000" pitchFamily="49" charset="-128"/>
                <a:ea typeface="HG創英角ﾎﾟｯﾌﾟ体" panose="040B0A09000000000000" pitchFamily="49" charset="-128"/>
              </a:rPr>
              <a:t>の文化財や遺跡等があります。自分の足を使い、実際の事</a:t>
            </a:r>
            <a:r>
              <a:rPr kumimoji="1" lang="ja-JP" altLang="en-US" sz="1050" dirty="0" smtClean="0">
                <a:latin typeface="HG創英角ﾎﾟｯﾌﾟ体" panose="040B0A09000000000000" pitchFamily="49" charset="-128"/>
                <a:ea typeface="HG創英角ﾎﾟｯﾌﾟ体" panose="040B0A09000000000000" pitchFamily="49" charset="-128"/>
              </a:rPr>
              <a:t>を目で見て、広く学んでいきましょう。</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19" name="テキスト ボックス 18"/>
          <p:cNvSpPr txBox="1"/>
          <p:nvPr/>
        </p:nvSpPr>
        <p:spPr>
          <a:xfrm>
            <a:off x="3053048" y="1199413"/>
            <a:ext cx="1962076" cy="3076466"/>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作る</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つなげる</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みんなの輪</a:t>
            </a:r>
            <a:endParaRPr kumimoji="1" lang="en-US" altLang="ja-JP"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みんなで一致協力して、人と人とを</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つなげ合うことが人間形成に役立つ</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ことです。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20" name="テキスト ボックス 19"/>
          <p:cNvSpPr txBox="1"/>
          <p:nvPr/>
        </p:nvSpPr>
        <p:spPr>
          <a:xfrm>
            <a:off x="5626243" y="1122822"/>
            <a:ext cx="1962076" cy="2527522"/>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天狗沢瓦窯跡</a:t>
            </a:r>
            <a:endParaRPr lang="en-US" altLang="ja-JP" sz="900" dirty="0" smtClean="0">
              <a:latin typeface="HG創英角ﾎﾟｯﾌﾟ体" panose="040B0A09000000000000" pitchFamily="49" charset="-128"/>
              <a:ea typeface="HG創英角ﾎﾟｯﾌﾟ体" panose="040B0A09000000000000" pitchFamily="49" charset="-128"/>
            </a:endParaRPr>
          </a:p>
          <a:p>
            <a:r>
              <a:rPr lang="ja-JP" altLang="en-US" dirty="0">
                <a:latin typeface="HG創英角ﾎﾟｯﾌﾟ体" panose="040B0A09000000000000" pitchFamily="49" charset="-128"/>
                <a:ea typeface="HG創英角ﾎﾟｯﾌﾟ体" panose="040B0A09000000000000" pitchFamily="49" charset="-128"/>
              </a:rPr>
              <a:t>白鳳</a:t>
            </a:r>
            <a:r>
              <a:rPr lang="ja-JP" altLang="en-US" dirty="0" smtClean="0">
                <a:latin typeface="HG創英角ﾎﾟｯﾌﾟ体" panose="040B0A09000000000000" pitchFamily="49" charset="-128"/>
                <a:ea typeface="HG創英角ﾎﾟｯﾌﾟ体" panose="040B0A09000000000000" pitchFamily="49" charset="-128"/>
              </a:rPr>
              <a:t>時代の</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須恵器の生産窯</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７世紀後半の白鳳時代の窯跡。県内最</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古に属する登り窯跡が３基発見され、</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発掘調査で出土した瓦や須恵器など</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６１点が県指定文化財となっています。</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31" name="テキスト ボックス 30"/>
          <p:cNvSpPr txBox="1"/>
          <p:nvPr/>
        </p:nvSpPr>
        <p:spPr>
          <a:xfrm>
            <a:off x="8142908" y="1139909"/>
            <a:ext cx="1962076" cy="2527522"/>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ドラゴンパークは</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見晴らし最高</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赤坂台総合公園の愛称が「ドラゴン</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パーク」です。南に富士山、北に</a:t>
            </a:r>
            <a:r>
              <a:rPr lang="ja-JP" altLang="en-US" sz="1050" dirty="0" err="1" smtClean="0">
                <a:latin typeface="HG創英角ﾎﾟｯﾌﾟ体" panose="040B0A09000000000000" pitchFamily="49" charset="-128"/>
                <a:ea typeface="HG創英角ﾎﾟｯﾌﾟ体" panose="040B0A09000000000000" pitchFamily="49" charset="-128"/>
              </a:rPr>
              <a:t>八ヶ</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岳と四方を高い山々に囲まれ甲府盆地</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を眼下に望むことができます。高さ</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３３ｍの展望台からの眺めは最高です。</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46" name="テキスト ボックス 45"/>
          <p:cNvSpPr txBox="1"/>
          <p:nvPr/>
        </p:nvSpPr>
        <p:spPr>
          <a:xfrm>
            <a:off x="156721" y="4811514"/>
            <a:ext cx="2285241" cy="2527522"/>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中秣塚古墳</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古代の有力者の</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お墓です</a:t>
            </a:r>
            <a:endParaRPr lang="en-US" altLang="ja-JP"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赤坂</a:t>
            </a:r>
            <a:r>
              <a:rPr lang="ja-JP" altLang="en-US" sz="1050" dirty="0">
                <a:latin typeface="HG創英角ﾎﾟｯﾌﾟ体" panose="040B0A09000000000000" pitchFamily="49" charset="-128"/>
                <a:ea typeface="HG創英角ﾎﾟｯﾌﾟ体" panose="040B0A09000000000000" pitchFamily="49" charset="-128"/>
              </a:rPr>
              <a:t>台古墳群の現存する</a:t>
            </a:r>
            <a:r>
              <a:rPr lang="en-US" altLang="ja-JP" sz="1050" dirty="0">
                <a:latin typeface="HG創英角ﾎﾟｯﾌﾟ体" panose="040B0A09000000000000" pitchFamily="49" charset="-128"/>
                <a:ea typeface="HG創英角ﾎﾟｯﾌﾟ体" panose="040B0A09000000000000" pitchFamily="49" charset="-128"/>
              </a:rPr>
              <a:t>7</a:t>
            </a:r>
            <a:r>
              <a:rPr lang="ja-JP" altLang="en-US" sz="1050" dirty="0">
                <a:latin typeface="HG創英角ﾎﾟｯﾌﾟ体" panose="040B0A09000000000000" pitchFamily="49" charset="-128"/>
                <a:ea typeface="HG創英角ﾎﾟｯﾌﾟ体" panose="040B0A09000000000000" pitchFamily="49" charset="-128"/>
              </a:rPr>
              <a:t>基の古墳の一つで</a:t>
            </a:r>
            <a:r>
              <a:rPr lang="en-US" altLang="ja-JP" sz="1050" dirty="0">
                <a:latin typeface="HG創英角ﾎﾟｯﾌﾟ体" panose="040B0A09000000000000" pitchFamily="49" charset="-128"/>
                <a:ea typeface="HG創英角ﾎﾟｯﾌﾟ体" panose="040B0A09000000000000" pitchFamily="49" charset="-128"/>
              </a:rPr>
              <a:t>7</a:t>
            </a:r>
            <a:r>
              <a:rPr lang="ja-JP" altLang="en-US" sz="1050" dirty="0">
                <a:latin typeface="HG創英角ﾎﾟｯﾌﾟ体" panose="040B0A09000000000000" pitchFamily="49" charset="-128"/>
                <a:ea typeface="HG創英角ﾎﾟｯﾌﾟ体" panose="040B0A09000000000000" pitchFamily="49" charset="-128"/>
              </a:rPr>
              <a:t>世紀前半に造られたと</a:t>
            </a:r>
            <a:r>
              <a:rPr lang="ja-JP" altLang="en-US" sz="1050" dirty="0" smtClean="0">
                <a:latin typeface="HG創英角ﾎﾟｯﾌﾟ体" panose="040B0A09000000000000" pitchFamily="49" charset="-128"/>
                <a:ea typeface="HG創英角ﾎﾟｯﾌﾟ体" panose="040B0A09000000000000" pitchFamily="49" charset="-128"/>
              </a:rPr>
              <a:t>考えられています。</a:t>
            </a:r>
            <a:r>
              <a:rPr lang="ja-JP" altLang="en-US" sz="1050" dirty="0">
                <a:latin typeface="HG創英角ﾎﾟｯﾌﾟ体" panose="040B0A09000000000000" pitchFamily="49" charset="-128"/>
                <a:ea typeface="HG創英角ﾎﾟｯﾌﾟ体" panose="040B0A09000000000000" pitchFamily="49" charset="-128"/>
              </a:rPr>
              <a:t>直径</a:t>
            </a:r>
            <a:r>
              <a:rPr lang="ja-JP" altLang="en-US" sz="1050" dirty="0" smtClean="0">
                <a:latin typeface="HG創英角ﾎﾟｯﾌﾟ体" panose="040B0A09000000000000" pitchFamily="49" charset="-128"/>
                <a:ea typeface="HG創英角ﾎﾟｯﾌﾟ体" panose="040B0A09000000000000" pitchFamily="49" charset="-128"/>
              </a:rPr>
              <a:t>約１４</a:t>
            </a:r>
            <a:r>
              <a:rPr lang="ja-JP" altLang="en-US" sz="1050" dirty="0">
                <a:latin typeface="HG創英角ﾎﾟｯﾌﾟ体" panose="040B0A09000000000000" pitchFamily="49" charset="-128"/>
                <a:ea typeface="HG創英角ﾎﾟｯﾌﾟ体" panose="040B0A09000000000000" pitchFamily="49" charset="-128"/>
              </a:rPr>
              <a:t>ｍ</a:t>
            </a:r>
            <a:r>
              <a:rPr lang="ja-JP" altLang="en-US" sz="1050" dirty="0" smtClean="0">
                <a:latin typeface="HG創英角ﾎﾟｯﾌﾟ体" panose="040B0A09000000000000" pitchFamily="49" charset="-128"/>
                <a:ea typeface="HG創英角ﾎﾟｯﾌﾟ体" panose="040B0A09000000000000" pitchFamily="49" charset="-128"/>
              </a:rPr>
              <a:t>、</a:t>
            </a:r>
            <a:r>
              <a:rPr lang="ja-JP" altLang="en-US" sz="1050" dirty="0">
                <a:latin typeface="HG創英角ﾎﾟｯﾌﾟ体" panose="040B0A09000000000000" pitchFamily="49" charset="-128"/>
                <a:ea typeface="HG創英角ﾎﾟｯﾌﾟ体" panose="040B0A09000000000000" pitchFamily="49" charset="-128"/>
              </a:rPr>
              <a:t>高さ約２・３ｍの円墳で、横穴式石室は全長約６ｍの規模で南に開口</a:t>
            </a:r>
            <a:r>
              <a:rPr lang="ja-JP" altLang="en-US" sz="1050" dirty="0" smtClean="0">
                <a:latin typeface="HG創英角ﾎﾟｯﾌﾟ体" panose="040B0A09000000000000" pitchFamily="49" charset="-128"/>
                <a:ea typeface="HG創英角ﾎﾟｯﾌﾟ体" panose="040B0A09000000000000" pitchFamily="49" charset="-128"/>
              </a:rPr>
              <a:t>していま</a:t>
            </a:r>
            <a:r>
              <a:rPr lang="ja-JP" altLang="en-US" sz="1050" dirty="0">
                <a:latin typeface="HG創英角ﾎﾟｯﾌﾟ体" panose="040B0A09000000000000" pitchFamily="49" charset="-128"/>
                <a:ea typeface="HG創英角ﾎﾟｯﾌﾟ体" panose="040B0A09000000000000" pitchFamily="49" charset="-128"/>
              </a:rPr>
              <a:t>す</a:t>
            </a:r>
            <a:r>
              <a:rPr lang="ja-JP" altLang="en-US" sz="1050" dirty="0" smtClean="0">
                <a:latin typeface="HG創英角ﾎﾟｯﾌﾟ体" panose="040B0A09000000000000" pitchFamily="49" charset="-128"/>
                <a:ea typeface="HG創英角ﾎﾟｯﾌﾟ体" panose="040B0A09000000000000" pitchFamily="49" charset="-128"/>
              </a:rPr>
              <a:t>。</a:t>
            </a:r>
            <a:endParaRPr lang="ja-JP" altLang="en-US"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47" name="テキスト ボックス 46"/>
          <p:cNvSpPr txBox="1"/>
          <p:nvPr/>
        </p:nvSpPr>
        <p:spPr>
          <a:xfrm>
            <a:off x="3043397" y="4811514"/>
            <a:ext cx="1962076" cy="2527522"/>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日本一の富士山は</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三七七六メートル</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２０１３年に世界文化遺産に登録され</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ました。日本の最高峰を誇る秀麗な</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円錐成層火山です。</a:t>
            </a:r>
            <a:endParaRPr lang="ja-JP" altLang="en-US"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48" name="テキスト ボックス 47"/>
          <p:cNvSpPr txBox="1"/>
          <p:nvPr/>
        </p:nvSpPr>
        <p:spPr>
          <a:xfrm>
            <a:off x="5736327" y="4860499"/>
            <a:ext cx="1800493" cy="2527522"/>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脱いだ洋服</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片付けよう</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自分のことは自分で進んでしましょう。整理・整頓を含め脱いだ洋服は、自分</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できちんと片付けましょう。</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49" name="テキスト ボックス 48"/>
          <p:cNvSpPr txBox="1"/>
          <p:nvPr/>
        </p:nvSpPr>
        <p:spPr>
          <a:xfrm>
            <a:off x="8159095" y="4849757"/>
            <a:ext cx="1962076" cy="2527522"/>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ネギの名品</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err="1" smtClean="0">
                <a:latin typeface="HG創英角ﾎﾟｯﾌﾟ体" panose="040B0A09000000000000" pitchFamily="49" charset="-128"/>
                <a:ea typeface="HG創英角ﾎﾟｯﾌﾟ体" panose="040B0A09000000000000" pitchFamily="49" charset="-128"/>
              </a:rPr>
              <a:t>ぎゅ</a:t>
            </a:r>
            <a:r>
              <a:rPr lang="ja-JP" altLang="en-US" dirty="0" smtClean="0">
                <a:latin typeface="HG創英角ﾎﾟｯﾌﾟ体" panose="040B0A09000000000000" pitchFamily="49" charset="-128"/>
                <a:ea typeface="HG創英角ﾎﾟｯﾌﾟ体" panose="040B0A09000000000000" pitchFamily="49" charset="-128"/>
              </a:rPr>
              <a:t>ぎゅっとね</a:t>
            </a:r>
            <a:r>
              <a:rPr lang="ja-JP" altLang="en-US" dirty="0">
                <a:latin typeface="HG創英角ﾎﾟｯﾌﾟ体" panose="040B0A09000000000000" pitchFamily="49" charset="-128"/>
                <a:ea typeface="HG創英角ﾎﾟｯﾌﾟ体" panose="040B0A09000000000000" pitchFamily="49" charset="-128"/>
              </a:rPr>
              <a:t>ぎ</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双葉地区を中心に生産しています。品</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種は「夏扇」、美味しさをぎゅっと閉</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じ込めるという意味で名付けられまし</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た。旬は１０月から３月ごろです。</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26" name="テキスト ボックス 25"/>
          <p:cNvSpPr txBox="1"/>
          <p:nvPr/>
        </p:nvSpPr>
        <p:spPr>
          <a:xfrm>
            <a:off x="7401623" y="1197814"/>
            <a:ext cx="346249" cy="2316664"/>
          </a:xfrm>
          <a:prstGeom prst="rect">
            <a:avLst/>
          </a:prstGeom>
          <a:noFill/>
        </p:spPr>
        <p:txBody>
          <a:bodyPr vert="eaVert" wrap="square" rtlCol="0">
            <a:spAutoFit/>
          </a:bodyPr>
          <a:lstStyle/>
          <a:p>
            <a:pPr lvl="0"/>
            <a:r>
              <a:rPr lang="ja-JP" altLang="en-US" sz="1050" dirty="0" smtClean="0">
                <a:solidFill>
                  <a:prstClr val="black"/>
                </a:solidFill>
                <a:latin typeface="ＭＳ 明朝" panose="02020609040205080304" pitchFamily="17" charset="-128"/>
                <a:ea typeface="ＭＳ 明朝" panose="02020609040205080304" pitchFamily="17" charset="-128"/>
              </a:rPr>
              <a:t>　</a:t>
            </a:r>
            <a:r>
              <a:rPr lang="ja-JP" altLang="en-US" sz="1050" dirty="0">
                <a:solidFill>
                  <a:prstClr val="black"/>
                </a:solidFill>
                <a:latin typeface="ＭＳ 明朝" panose="02020609040205080304" pitchFamily="17" charset="-128"/>
                <a:ea typeface="ＭＳ 明朝" panose="02020609040205080304" pitchFamily="17" charset="-128"/>
              </a:rPr>
              <a:t> </a:t>
            </a:r>
            <a:r>
              <a:rPr lang="ja-JP" altLang="en-US" sz="1050" dirty="0" smtClean="0">
                <a:solidFill>
                  <a:prstClr val="black"/>
                </a:solidFill>
                <a:latin typeface="ＭＳ 明朝" panose="02020609040205080304" pitchFamily="17" charset="-128"/>
                <a:ea typeface="ＭＳ 明朝" panose="02020609040205080304" pitchFamily="17" charset="-128"/>
              </a:rPr>
              <a:t>　　　　がようせき</a:t>
            </a:r>
            <a:r>
              <a:rPr lang="ja-JP" altLang="en-US" sz="1050" dirty="0">
                <a:solidFill>
                  <a:prstClr val="black"/>
                </a:solidFill>
                <a:latin typeface="HG明朝B" panose="02020809000000000000" pitchFamily="17" charset="-128"/>
                <a:ea typeface="HG明朝B" panose="02020809000000000000" pitchFamily="17" charset="-128"/>
              </a:rPr>
              <a:t>　</a:t>
            </a:r>
            <a:endParaRPr lang="en-US" altLang="ja-JP" sz="1050" dirty="0">
              <a:solidFill>
                <a:prstClr val="black"/>
              </a:solidFill>
              <a:latin typeface="HG明朝B" panose="02020809000000000000" pitchFamily="17" charset="-128"/>
              <a:ea typeface="HG明朝B" panose="02020809000000000000" pitchFamily="17" charset="-128"/>
            </a:endParaRPr>
          </a:p>
        </p:txBody>
      </p:sp>
      <p:sp>
        <p:nvSpPr>
          <p:cNvPr id="27" name="テキスト ボックス 26"/>
          <p:cNvSpPr txBox="1"/>
          <p:nvPr/>
        </p:nvSpPr>
        <p:spPr>
          <a:xfrm>
            <a:off x="2268915" y="4634635"/>
            <a:ext cx="346249" cy="2316664"/>
          </a:xfrm>
          <a:prstGeom prst="rect">
            <a:avLst/>
          </a:prstGeom>
          <a:noFill/>
        </p:spPr>
        <p:txBody>
          <a:bodyPr vert="eaVert" wrap="square" rtlCol="0">
            <a:spAutoFit/>
          </a:bodyPr>
          <a:lstStyle/>
          <a:p>
            <a:pPr lvl="0"/>
            <a:r>
              <a:rPr lang="ja-JP" altLang="en-US" sz="1050" dirty="0" smtClean="0">
                <a:solidFill>
                  <a:prstClr val="black"/>
                </a:solidFill>
                <a:latin typeface="ＭＳ 明朝" panose="02020609040205080304" pitchFamily="17" charset="-128"/>
                <a:ea typeface="ＭＳ 明朝" panose="02020609040205080304" pitchFamily="17" charset="-128"/>
              </a:rPr>
              <a:t>　</a:t>
            </a:r>
            <a:r>
              <a:rPr lang="ja-JP" altLang="en-US" sz="1050" dirty="0">
                <a:solidFill>
                  <a:prstClr val="black"/>
                </a:solidFill>
                <a:latin typeface="ＭＳ 明朝" panose="02020609040205080304" pitchFamily="17" charset="-128"/>
                <a:ea typeface="ＭＳ 明朝" panose="02020609040205080304" pitchFamily="17" charset="-128"/>
              </a:rPr>
              <a:t> </a:t>
            </a:r>
            <a:r>
              <a:rPr lang="ja-JP" altLang="en-US" sz="1050" dirty="0" smtClean="0">
                <a:solidFill>
                  <a:prstClr val="black"/>
                </a:solidFill>
                <a:latin typeface="ＭＳ 明朝" panose="02020609040205080304" pitchFamily="17" charset="-128"/>
                <a:ea typeface="ＭＳ 明朝" panose="02020609040205080304" pitchFamily="17" charset="-128"/>
              </a:rPr>
              <a:t>なかまき</a:t>
            </a:r>
            <a:r>
              <a:rPr lang="ja-JP" altLang="en-US" sz="1050" dirty="0" err="1" smtClean="0">
                <a:solidFill>
                  <a:prstClr val="black"/>
                </a:solidFill>
                <a:latin typeface="ＭＳ 明朝" panose="02020609040205080304" pitchFamily="17" charset="-128"/>
                <a:ea typeface="ＭＳ 明朝" panose="02020609040205080304" pitchFamily="17" charset="-128"/>
              </a:rPr>
              <a:t>づかこふん</a:t>
            </a:r>
            <a:r>
              <a:rPr lang="ja-JP" altLang="en-US" sz="1050" dirty="0">
                <a:solidFill>
                  <a:prstClr val="black"/>
                </a:solidFill>
                <a:latin typeface="HG明朝B" panose="02020809000000000000" pitchFamily="17" charset="-128"/>
                <a:ea typeface="HG明朝B" panose="02020809000000000000" pitchFamily="17" charset="-128"/>
              </a:rPr>
              <a:t>　</a:t>
            </a:r>
            <a:endParaRPr lang="en-US" altLang="ja-JP" sz="1050" dirty="0">
              <a:solidFill>
                <a:prstClr val="black"/>
              </a:solidFill>
              <a:latin typeface="HG明朝B" panose="02020809000000000000" pitchFamily="17" charset="-128"/>
              <a:ea typeface="HG明朝B" panose="02020809000000000000" pitchFamily="17" charset="-128"/>
            </a:endParaRPr>
          </a:p>
        </p:txBody>
      </p:sp>
    </p:spTree>
    <p:extLst>
      <p:ext uri="{BB962C8B-B14F-4D97-AF65-F5344CB8AC3E}">
        <p14:creationId xmlns:p14="http://schemas.microsoft.com/office/powerpoint/2010/main" val="3019360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の</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は</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ひ</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ふ</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へ</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ほ</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ま</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smtClean="0">
                <a:solidFill>
                  <a:srgbClr val="00B050"/>
                </a:solidFill>
                <a:latin typeface="HGS創英角ﾎﾟｯﾌﾟ体" pitchFamily="50" charset="-128"/>
                <a:ea typeface="HGS創英角ﾎﾟｯﾌﾟ体" pitchFamily="50" charset="-128"/>
              </a:rPr>
              <a:t>み</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19" name="テキスト ボックス 18"/>
          <p:cNvSpPr txBox="1"/>
          <p:nvPr/>
        </p:nvSpPr>
        <p:spPr>
          <a:xfrm>
            <a:off x="2729881" y="1199413"/>
            <a:ext cx="2285241" cy="2265030"/>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話し上手に</a:t>
            </a:r>
            <a:endParaRPr lang="en-US" altLang="ja-JP" dirty="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聞き上手</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コミュニケーショ</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ン大切に</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話し上手は話題を投げかけ相手を巻き込み、聞き上手は相手の話を弾ませます。人間関係のコミュニケーション技術が欠かせません。</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30" name="テキスト ボックス 29"/>
          <p:cNvSpPr txBox="1"/>
          <p:nvPr/>
        </p:nvSpPr>
        <p:spPr>
          <a:xfrm>
            <a:off x="385791" y="1118177"/>
            <a:ext cx="2123658" cy="3076466"/>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ノートやエンピツ</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最後まで</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大切にＳＤＧｓ</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ＳＤＧｓとは「持続可能な開発目標」</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kumimoji="1" lang="ja-JP" altLang="en-US" sz="1050" dirty="0" smtClean="0">
                <a:latin typeface="HG創英角ﾎﾟｯﾌﾟ体" panose="040B0A09000000000000" pitchFamily="49" charset="-128"/>
                <a:ea typeface="HG創英角ﾎﾟｯﾌﾟ体" panose="040B0A09000000000000" pitchFamily="49" charset="-128"/>
              </a:rPr>
              <a:t>（</a:t>
            </a:r>
            <a:r>
              <a:rPr kumimoji="1" lang="en-US" altLang="ja-JP" sz="1050" dirty="0" smtClean="0">
                <a:latin typeface="HG創英角ﾎﾟｯﾌﾟ体" panose="040B0A09000000000000" pitchFamily="49" charset="-128"/>
                <a:ea typeface="HG創英角ﾎﾟｯﾌﾟ体" panose="040B0A09000000000000" pitchFamily="49" charset="-128"/>
              </a:rPr>
              <a:t>sustainable development goals</a:t>
            </a:r>
            <a:r>
              <a:rPr kumimoji="1" lang="ja-JP" altLang="en-US" sz="1050" dirty="0" smtClean="0">
                <a:latin typeface="HG創英角ﾎﾟｯﾌﾟ体" panose="040B0A09000000000000" pitchFamily="49" charset="-128"/>
                <a:ea typeface="HG創英角ﾎﾟｯﾌﾟ体" panose="040B0A09000000000000" pitchFamily="49" charset="-128"/>
              </a:rPr>
              <a:t>）の</a:t>
            </a:r>
            <a:endParaRPr kumimoji="1"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略で１７の目標があります。</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（№１２がつくる責任つかう責任）</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31" name="テキスト ボックス 30"/>
          <p:cNvSpPr txBox="1"/>
          <p:nvPr/>
        </p:nvSpPr>
        <p:spPr>
          <a:xfrm>
            <a:off x="5648459" y="1147526"/>
            <a:ext cx="1985159" cy="2265030"/>
          </a:xfrm>
          <a:prstGeom prst="rect">
            <a:avLst/>
          </a:prstGeom>
          <a:noFill/>
        </p:spPr>
        <p:txBody>
          <a:bodyPr vert="eaVert" wrap="square" rtlCol="0">
            <a:spAutoFit/>
          </a:bodyPr>
          <a:lstStyle/>
          <a:p>
            <a:r>
              <a:rPr kumimoji="1" lang="ja-JP" altLang="en-US" sz="1800" dirty="0" smtClean="0">
                <a:latin typeface="HG創英角ﾎﾟｯﾌﾟ体" panose="040B0A09000000000000" pitchFamily="49" charset="-128"/>
                <a:ea typeface="HG創英角ﾎﾟｯﾌﾟ体" panose="040B0A09000000000000" pitchFamily="49" charset="-128"/>
              </a:rPr>
              <a:t>平見城</a:t>
            </a:r>
            <a:endParaRPr kumimoji="1" lang="en-US" altLang="ja-JP" sz="1800" dirty="0" smtClean="0">
              <a:latin typeface="HG創英角ﾎﾟｯﾌﾟ体" panose="040B0A09000000000000" pitchFamily="49" charset="-128"/>
              <a:ea typeface="HG創英角ﾎﾟｯﾌﾟ体" panose="040B0A09000000000000" pitchFamily="49" charset="-128"/>
            </a:endParaRPr>
          </a:p>
          <a:p>
            <a:r>
              <a:rPr kumimoji="1" lang="ja-JP" altLang="en-US" sz="1800" dirty="0" smtClean="0">
                <a:latin typeface="HG創英角ﾎﾟｯﾌﾟ体" panose="040B0A09000000000000" pitchFamily="49" charset="-128"/>
                <a:ea typeface="HG創英角ﾎﾟｯﾌﾟ体" panose="040B0A09000000000000" pitchFamily="49" charset="-128"/>
              </a:rPr>
              <a:t>ワインビーフと</a:t>
            </a:r>
            <a:endParaRPr kumimoji="1" lang="en-US" altLang="ja-JP" sz="1800" dirty="0" smtClean="0">
              <a:latin typeface="HG創英角ﾎﾟｯﾌﾟ体" panose="040B0A09000000000000" pitchFamily="49" charset="-128"/>
              <a:ea typeface="HG創英角ﾎﾟｯﾌﾟ体" panose="040B0A09000000000000" pitchFamily="49" charset="-128"/>
            </a:endParaRPr>
          </a:p>
          <a:p>
            <a:r>
              <a:rPr lang="ja-JP" altLang="en-US" sz="1800" dirty="0">
                <a:latin typeface="HG創英角ﾎﾟｯﾌﾟ体" panose="040B0A09000000000000" pitchFamily="49" charset="-128"/>
                <a:ea typeface="HG創英角ﾎﾟｯﾌﾟ体" panose="040B0A09000000000000" pitchFamily="49" charset="-128"/>
              </a:rPr>
              <a:t>放牧</a:t>
            </a:r>
            <a:r>
              <a:rPr kumimoji="1" lang="ja-JP" altLang="en-US" sz="1800" dirty="0" smtClean="0">
                <a:latin typeface="HG創英角ﾎﾟｯﾌﾟ体" panose="040B0A09000000000000" pitchFamily="49" charset="-128"/>
                <a:ea typeface="HG創英角ﾎﾟｯﾌﾟ体" panose="040B0A09000000000000" pitchFamily="49" charset="-128"/>
              </a:rPr>
              <a:t>卵の育つ場所</a:t>
            </a:r>
            <a:endParaRPr kumimoji="1" lang="en-US" altLang="ja-JP" sz="180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甲斐市の下芦沢地区の平見城地区で育てられているワインを飼料にした牛と平飼い放牧に</a:t>
            </a:r>
            <a:r>
              <a:rPr lang="ja-JP" altLang="en-US" sz="1050" dirty="0" smtClean="0">
                <a:latin typeface="HG創英角ﾎﾟｯﾌﾟ体" panose="040B0A09000000000000" pitchFamily="49" charset="-128"/>
                <a:ea typeface="HG創英角ﾎﾟｯﾌﾟ体" panose="040B0A09000000000000" pitchFamily="49" charset="-128"/>
              </a:rPr>
              <a:t>よる卵</a:t>
            </a:r>
            <a:r>
              <a:rPr lang="ja-JP" altLang="en-US" sz="1050" dirty="0" smtClean="0">
                <a:latin typeface="HG創英角ﾎﾟｯﾌﾟ体" panose="040B0A09000000000000" pitchFamily="49" charset="-128"/>
                <a:ea typeface="HG創英角ﾎﾟｯﾌﾟ体" panose="040B0A09000000000000" pitchFamily="49" charset="-128"/>
              </a:rPr>
              <a:t>はふるさと納税返礼品にもなっています。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46" name="テキスト ボックス 45"/>
          <p:cNvSpPr txBox="1"/>
          <p:nvPr/>
        </p:nvSpPr>
        <p:spPr>
          <a:xfrm>
            <a:off x="8142847" y="1118177"/>
            <a:ext cx="1962076" cy="2265030"/>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風林火山は</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武田信玄の旗印</a:t>
            </a:r>
            <a:endParaRPr kumimoji="1" lang="en-US" altLang="ja-JP"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古代</a:t>
            </a:r>
            <a:r>
              <a:rPr lang="ja-JP" altLang="en-US" sz="1050" dirty="0">
                <a:latin typeface="HG創英角ﾎﾟｯﾌﾟ体" panose="040B0A09000000000000" pitchFamily="49" charset="-128"/>
                <a:ea typeface="HG創英角ﾎﾟｯﾌﾟ体" panose="040B0A09000000000000" pitchFamily="49" charset="-128"/>
              </a:rPr>
              <a:t>中国</a:t>
            </a:r>
            <a:r>
              <a:rPr lang="ja-JP" altLang="en-US" sz="1050" dirty="0" smtClean="0">
                <a:latin typeface="HG創英角ﾎﾟｯﾌﾟ体" panose="040B0A09000000000000" pitchFamily="49" charset="-128"/>
                <a:ea typeface="HG創英角ﾎﾟｯﾌﾟ体" panose="040B0A09000000000000" pitchFamily="49" charset="-128"/>
              </a:rPr>
              <a:t>の孫</a:t>
            </a:r>
            <a:r>
              <a:rPr lang="ja-JP" altLang="en-US" sz="1050" dirty="0">
                <a:latin typeface="HG創英角ﾎﾟｯﾌﾟ体" panose="040B0A09000000000000" pitchFamily="49" charset="-128"/>
                <a:ea typeface="HG創英角ﾎﾟｯﾌﾟ体" panose="040B0A09000000000000" pitchFamily="49" charset="-128"/>
              </a:rPr>
              <a:t>子</a:t>
            </a:r>
            <a:r>
              <a:rPr lang="ja-JP" altLang="en-US" sz="1050" dirty="0" smtClean="0">
                <a:latin typeface="HG創英角ﾎﾟｯﾌﾟ体" panose="040B0A09000000000000" pitchFamily="49" charset="-128"/>
                <a:ea typeface="HG創英角ﾎﾟｯﾌﾟ体" panose="040B0A09000000000000" pitchFamily="49" charset="-128"/>
              </a:rPr>
              <a:t>の兵法「疾き事風のごとく、徐かなること林のごとく、侵略すること火のごとく、動かざること山のごとし」の略で武田信玄の軍旗に記されたとされています。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47" name="テキスト ボックス 46"/>
          <p:cNvSpPr txBox="1"/>
          <p:nvPr/>
        </p:nvSpPr>
        <p:spPr>
          <a:xfrm>
            <a:off x="349898" y="4824950"/>
            <a:ext cx="2123658" cy="2265030"/>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逸見路</a:t>
            </a:r>
            <a:endParaRPr lang="en-US" altLang="ja-JP" sz="1100" dirty="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穂坂路は</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信州へ続く道</a:t>
            </a:r>
            <a:endParaRPr kumimoji="1" lang="en-US" altLang="ja-JP"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逸見路は諏訪方面、穂坂路は佐久方面に通じる古代からの</a:t>
            </a:r>
            <a:r>
              <a:rPr lang="ja-JP" altLang="en-US" sz="1050" dirty="0">
                <a:latin typeface="HG創英角ﾎﾟｯﾌﾟ体" panose="040B0A09000000000000" pitchFamily="49" charset="-128"/>
                <a:ea typeface="HG創英角ﾎﾟｯﾌﾟ体" panose="040B0A09000000000000" pitchFamily="49" charset="-128"/>
              </a:rPr>
              <a:t>街道</a:t>
            </a:r>
            <a:r>
              <a:rPr lang="ja-JP" altLang="en-US" sz="1050" dirty="0" smtClean="0">
                <a:latin typeface="HG創英角ﾎﾟｯﾌﾟ体" panose="040B0A09000000000000" pitchFamily="49" charset="-128"/>
                <a:ea typeface="HG創英角ﾎﾟｯﾌﾟ体" panose="040B0A09000000000000" pitchFamily="49" charset="-128"/>
              </a:rPr>
              <a:t>です。</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kumimoji="1" lang="ja-JP" altLang="en-US" sz="1050" dirty="0" smtClean="0">
                <a:latin typeface="HG創英角ﾎﾟｯﾌﾟ体" panose="040B0A09000000000000" pitchFamily="49" charset="-128"/>
                <a:ea typeface="HG創英角ﾎﾟｯﾌﾟ体" panose="040B0A09000000000000" pitchFamily="49" charset="-128"/>
              </a:rPr>
              <a:t>古代の穂坂路は甲斐国から都へ行くルートとして利用されていました。</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48" name="テキスト ボックス 47"/>
          <p:cNvSpPr txBox="1"/>
          <p:nvPr/>
        </p:nvSpPr>
        <p:spPr>
          <a:xfrm>
            <a:off x="3053129" y="4894691"/>
            <a:ext cx="1962076" cy="2265030"/>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防災は</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地域の助け合いが大事です</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kumimoji="1" lang="en-US" altLang="ja-JP" sz="1050" dirty="0" smtClean="0">
              <a:latin typeface="HG創英角ﾎﾟｯﾌﾟ体" panose="040B0A09000000000000" pitchFamily="49" charset="-128"/>
              <a:ea typeface="HG創英角ﾎﾟｯﾌﾟ体" panose="040B0A09000000000000" pitchFamily="49" charset="-128"/>
            </a:endParaRPr>
          </a:p>
          <a:p>
            <a:r>
              <a:rPr kumimoji="1" lang="ja-JP" altLang="en-US" sz="1050" dirty="0" smtClean="0">
                <a:latin typeface="HG創英角ﾎﾟｯﾌﾟ体" panose="040B0A09000000000000" pitchFamily="49" charset="-128"/>
                <a:ea typeface="HG創英角ﾎﾟｯﾌﾟ体" panose="040B0A09000000000000" pitchFamily="49" charset="-128"/>
              </a:rPr>
              <a:t>災害時には自助・公助・共助が必要ですが周りの人達への声掛けや地域の人達との助け合いは特に重要です。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49" name="テキスト ボックス 48"/>
          <p:cNvSpPr txBox="1"/>
          <p:nvPr/>
        </p:nvSpPr>
        <p:spPr>
          <a:xfrm>
            <a:off x="5647348" y="4860562"/>
            <a:ext cx="1962076" cy="2265030"/>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松ノ尾遺跡</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平安時代の銅製仏像が出土</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kumimoji="1"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kumimoji="1" lang="ja-JP" altLang="en-US" sz="1050" dirty="0" smtClean="0">
                <a:latin typeface="HG創英角ﾎﾟｯﾌﾟ体" panose="040B0A09000000000000" pitchFamily="49" charset="-128"/>
                <a:ea typeface="HG創英角ﾎﾟｯﾌﾟ体" panose="040B0A09000000000000" pitchFamily="49" charset="-128"/>
              </a:rPr>
              <a:t>２体の仏像は約７㎝と約５・５㎝と小型で、平安時代の終わりに造られた阿弥陀如来坐像です。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50" name="テキスト ボックス 49"/>
          <p:cNvSpPr txBox="1"/>
          <p:nvPr/>
        </p:nvSpPr>
        <p:spPr>
          <a:xfrm>
            <a:off x="7870921" y="4860562"/>
            <a:ext cx="2285241" cy="2265030"/>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御岳昇仙峡</a:t>
            </a:r>
            <a:endParaRPr lang="en-US" altLang="ja-JP" dirty="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春夏秋冬</a:t>
            </a:r>
            <a:endParaRPr lang="en-US" altLang="ja-JP" dirty="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美しい景色</a:t>
            </a:r>
            <a:endParaRPr kumimoji="1" lang="en-US" altLang="ja-JP" dirty="0" smtClean="0">
              <a:latin typeface="HG創英角ﾎﾟｯﾌﾟ体" panose="040B0A09000000000000" pitchFamily="49" charset="-128"/>
              <a:ea typeface="HG創英角ﾎﾟｯﾌﾟ体" panose="040B0A09000000000000" pitchFamily="49" charset="-128"/>
            </a:endParaRPr>
          </a:p>
          <a:p>
            <a:endParaRPr kumimoji="1"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kumimoji="1" lang="ja-JP" altLang="en-US" sz="1050" dirty="0" smtClean="0">
                <a:latin typeface="HG創英角ﾎﾟｯﾌﾟ体" panose="040B0A09000000000000" pitchFamily="49" charset="-128"/>
                <a:ea typeface="HG創英角ﾎﾟｯﾌﾟ体" panose="040B0A09000000000000" pitchFamily="49" charset="-128"/>
              </a:rPr>
              <a:t>秩父多摩甲斐国立公園属し特別名勝に指定され、「日本一の渓谷美」と言われています。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26" name="テキスト ボックス 25"/>
          <p:cNvSpPr txBox="1"/>
          <p:nvPr/>
        </p:nvSpPr>
        <p:spPr>
          <a:xfrm>
            <a:off x="9953978" y="4642445"/>
            <a:ext cx="346249" cy="2316664"/>
          </a:xfrm>
          <a:prstGeom prst="rect">
            <a:avLst/>
          </a:prstGeom>
          <a:noFill/>
        </p:spPr>
        <p:txBody>
          <a:bodyPr vert="eaVert" wrap="square" rtlCol="0">
            <a:spAutoFit/>
          </a:bodyPr>
          <a:lstStyle/>
          <a:p>
            <a:pPr lvl="0"/>
            <a:r>
              <a:rPr lang="ja-JP" altLang="en-US" sz="1050" dirty="0" smtClean="0">
                <a:solidFill>
                  <a:prstClr val="black"/>
                </a:solidFill>
                <a:latin typeface="ＭＳ 明朝" panose="02020609040205080304" pitchFamily="17" charset="-128"/>
                <a:ea typeface="ＭＳ 明朝" panose="02020609040205080304" pitchFamily="17" charset="-128"/>
              </a:rPr>
              <a:t>　</a:t>
            </a:r>
            <a:r>
              <a:rPr lang="ja-JP" altLang="en-US" sz="1050" dirty="0">
                <a:solidFill>
                  <a:prstClr val="black"/>
                </a:solidFill>
                <a:latin typeface="ＭＳ 明朝" panose="02020609040205080304" pitchFamily="17" charset="-128"/>
                <a:ea typeface="ＭＳ 明朝" panose="02020609040205080304" pitchFamily="17" charset="-128"/>
              </a:rPr>
              <a:t> </a:t>
            </a:r>
            <a:r>
              <a:rPr lang="ja-JP" altLang="en-US" sz="1050" dirty="0" smtClean="0">
                <a:solidFill>
                  <a:prstClr val="black"/>
                </a:solidFill>
                <a:latin typeface="ＭＳ 明朝" panose="02020609040205080304" pitchFamily="17" charset="-128"/>
                <a:ea typeface="ＭＳ 明朝" panose="02020609040205080304" pitchFamily="17" charset="-128"/>
              </a:rPr>
              <a:t>みたけしょうせんきょう</a:t>
            </a:r>
            <a:endParaRPr lang="en-US" altLang="ja-JP" sz="1050" dirty="0">
              <a:solidFill>
                <a:prstClr val="black"/>
              </a:solidFill>
              <a:latin typeface="HG明朝B" panose="02020809000000000000" pitchFamily="17" charset="-128"/>
              <a:ea typeface="HG明朝B" panose="02020809000000000000" pitchFamily="17" charset="-128"/>
            </a:endParaRPr>
          </a:p>
        </p:txBody>
      </p:sp>
      <p:sp>
        <p:nvSpPr>
          <p:cNvPr id="27" name="テキスト ボックス 26"/>
          <p:cNvSpPr txBox="1"/>
          <p:nvPr/>
        </p:nvSpPr>
        <p:spPr>
          <a:xfrm>
            <a:off x="7417552" y="4773423"/>
            <a:ext cx="346249" cy="2316664"/>
          </a:xfrm>
          <a:prstGeom prst="rect">
            <a:avLst/>
          </a:prstGeom>
          <a:noFill/>
        </p:spPr>
        <p:txBody>
          <a:bodyPr vert="eaVert" wrap="square" rtlCol="0">
            <a:spAutoFit/>
          </a:bodyPr>
          <a:lstStyle/>
          <a:p>
            <a:pPr lvl="0"/>
            <a:r>
              <a:rPr lang="ja-JP" altLang="en-US" sz="1050" dirty="0" smtClean="0">
                <a:solidFill>
                  <a:prstClr val="black"/>
                </a:solidFill>
                <a:latin typeface="ＭＳ 明朝" panose="02020609040205080304" pitchFamily="17" charset="-128"/>
                <a:ea typeface="ＭＳ 明朝" panose="02020609040205080304" pitchFamily="17" charset="-128"/>
              </a:rPr>
              <a:t>　</a:t>
            </a:r>
            <a:r>
              <a:rPr lang="ja-JP" altLang="en-US" sz="1050" dirty="0">
                <a:solidFill>
                  <a:prstClr val="black"/>
                </a:solidFill>
                <a:latin typeface="ＭＳ 明朝" panose="02020609040205080304" pitchFamily="17" charset="-128"/>
                <a:ea typeface="ＭＳ 明朝" panose="02020609040205080304" pitchFamily="17" charset="-128"/>
              </a:rPr>
              <a:t> </a:t>
            </a:r>
            <a:r>
              <a:rPr lang="ja-JP" altLang="en-US" sz="1050" dirty="0" err="1" smtClean="0">
                <a:solidFill>
                  <a:prstClr val="black"/>
                </a:solidFill>
                <a:latin typeface="ＭＳ 明朝" panose="02020609040205080304" pitchFamily="17" charset="-128"/>
                <a:ea typeface="ＭＳ 明朝" panose="02020609040205080304" pitchFamily="17" charset="-128"/>
              </a:rPr>
              <a:t>まつの</a:t>
            </a:r>
            <a:r>
              <a:rPr lang="ja-JP" altLang="en-US" sz="1050" dirty="0" smtClean="0">
                <a:solidFill>
                  <a:prstClr val="black"/>
                </a:solidFill>
                <a:latin typeface="ＭＳ 明朝" panose="02020609040205080304" pitchFamily="17" charset="-128"/>
                <a:ea typeface="ＭＳ 明朝" panose="02020609040205080304" pitchFamily="17" charset="-128"/>
              </a:rPr>
              <a:t>おいせき</a:t>
            </a:r>
            <a:endParaRPr lang="en-US" altLang="ja-JP" sz="1050" dirty="0">
              <a:solidFill>
                <a:prstClr val="black"/>
              </a:solidFill>
              <a:latin typeface="HG明朝B" panose="02020809000000000000" pitchFamily="17" charset="-128"/>
              <a:ea typeface="HG明朝B" panose="02020809000000000000" pitchFamily="17" charset="-128"/>
            </a:endParaRPr>
          </a:p>
        </p:txBody>
      </p:sp>
      <p:sp>
        <p:nvSpPr>
          <p:cNvPr id="28" name="テキスト ボックス 27"/>
          <p:cNvSpPr txBox="1"/>
          <p:nvPr/>
        </p:nvSpPr>
        <p:spPr>
          <a:xfrm>
            <a:off x="2270786" y="4642445"/>
            <a:ext cx="346249" cy="2316664"/>
          </a:xfrm>
          <a:prstGeom prst="rect">
            <a:avLst/>
          </a:prstGeom>
          <a:noFill/>
        </p:spPr>
        <p:txBody>
          <a:bodyPr vert="eaVert" wrap="square" rtlCol="0">
            <a:spAutoFit/>
          </a:bodyPr>
          <a:lstStyle/>
          <a:p>
            <a:pPr lvl="0"/>
            <a:r>
              <a:rPr lang="ja-JP" altLang="en-US" sz="1050" dirty="0" smtClean="0">
                <a:solidFill>
                  <a:prstClr val="black"/>
                </a:solidFill>
                <a:latin typeface="ＭＳ 明朝" panose="02020609040205080304" pitchFamily="17" charset="-128"/>
                <a:ea typeface="ＭＳ 明朝" panose="02020609040205080304" pitchFamily="17" charset="-128"/>
              </a:rPr>
              <a:t>　</a:t>
            </a:r>
            <a:r>
              <a:rPr lang="ja-JP" altLang="en-US" sz="1050" dirty="0">
                <a:solidFill>
                  <a:prstClr val="black"/>
                </a:solidFill>
                <a:latin typeface="ＭＳ 明朝" panose="02020609040205080304" pitchFamily="17" charset="-128"/>
                <a:ea typeface="ＭＳ 明朝" panose="02020609040205080304" pitchFamily="17" charset="-128"/>
              </a:rPr>
              <a:t> </a:t>
            </a:r>
            <a:r>
              <a:rPr lang="ja-JP" altLang="en-US" sz="1050" dirty="0" smtClean="0">
                <a:solidFill>
                  <a:prstClr val="black"/>
                </a:solidFill>
                <a:latin typeface="ＭＳ 明朝" panose="02020609040205080304" pitchFamily="17" charset="-128"/>
                <a:ea typeface="ＭＳ 明朝" panose="02020609040205080304" pitchFamily="17" charset="-128"/>
              </a:rPr>
              <a:t>　へみじ</a:t>
            </a:r>
            <a:r>
              <a:rPr lang="ja-JP" altLang="en-US" sz="1050" dirty="0">
                <a:solidFill>
                  <a:prstClr val="black"/>
                </a:solidFill>
                <a:latin typeface="HG明朝B" panose="02020809000000000000" pitchFamily="17" charset="-128"/>
                <a:ea typeface="HG明朝B" panose="02020809000000000000" pitchFamily="17" charset="-128"/>
              </a:rPr>
              <a:t>　</a:t>
            </a:r>
            <a:endParaRPr lang="en-US" altLang="ja-JP" sz="1050" dirty="0">
              <a:solidFill>
                <a:prstClr val="black"/>
              </a:solidFill>
              <a:latin typeface="HG明朝B" panose="02020809000000000000" pitchFamily="17" charset="-128"/>
              <a:ea typeface="HG明朝B" panose="02020809000000000000" pitchFamily="17" charset="-128"/>
            </a:endParaRPr>
          </a:p>
        </p:txBody>
      </p:sp>
    </p:spTree>
    <p:extLst>
      <p:ext uri="{BB962C8B-B14F-4D97-AF65-F5344CB8AC3E}">
        <p14:creationId xmlns:p14="http://schemas.microsoft.com/office/powerpoint/2010/main" val="4269738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む</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め</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も</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や</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ゆ</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よ</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ら</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り</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2" name="テキスト ボックス 1"/>
          <p:cNvSpPr txBox="1"/>
          <p:nvPr/>
        </p:nvSpPr>
        <p:spPr>
          <a:xfrm>
            <a:off x="331071" y="1122822"/>
            <a:ext cx="2123658" cy="2341621"/>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昔昔のお話しは</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ドキドキワクワク楽しみだ</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「昔々ある所におじいさんとおばあさんがいました」から始まります。どんなお話しが始まるのでしょう？楽しみです。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30" name="テキスト ボックス 29"/>
          <p:cNvSpPr txBox="1"/>
          <p:nvPr/>
        </p:nvSpPr>
        <p:spPr>
          <a:xfrm>
            <a:off x="2792207" y="1209593"/>
            <a:ext cx="2285241" cy="2341621"/>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迷惑行為はやめようね！</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してもされても悲しいよ</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人が嫌がる行為、してもされても誰でも心が痛みます。お互いに気を付けましょう。</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31" name="テキスト ボックス 30"/>
          <p:cNvSpPr txBox="1"/>
          <p:nvPr/>
        </p:nvSpPr>
        <p:spPr>
          <a:xfrm>
            <a:off x="5649171" y="1193328"/>
            <a:ext cx="1938992" cy="2341621"/>
          </a:xfrm>
          <a:prstGeom prst="rect">
            <a:avLst/>
          </a:prstGeom>
          <a:noFill/>
        </p:spPr>
        <p:txBody>
          <a:bodyPr vert="eaVert" wrap="square" rtlCol="0">
            <a:spAutoFit/>
          </a:bodyPr>
          <a:lstStyle/>
          <a:p>
            <a:r>
              <a:rPr kumimoji="1" lang="ja-JP" altLang="en-US" sz="1700" dirty="0" smtClean="0">
                <a:latin typeface="HG創英角ﾎﾟｯﾌﾟ体" panose="040B0A09000000000000" pitchFamily="49" charset="-128"/>
                <a:ea typeface="HG創英角ﾎﾟｯﾌﾟ体" panose="040B0A09000000000000" pitchFamily="49" charset="-128"/>
              </a:rPr>
              <a:t>もう一度考えて行動！</a:t>
            </a:r>
            <a:endParaRPr kumimoji="1" lang="en-US" altLang="ja-JP" sz="1700" dirty="0" smtClean="0">
              <a:latin typeface="HG創英角ﾎﾟｯﾌﾟ体" panose="040B0A09000000000000" pitchFamily="49" charset="-128"/>
              <a:ea typeface="HG創英角ﾎﾟｯﾌﾟ体" panose="040B0A09000000000000" pitchFamily="49" charset="-128"/>
            </a:endParaRPr>
          </a:p>
          <a:p>
            <a:r>
              <a:rPr kumimoji="1" lang="ja-JP" altLang="en-US" sz="1700" dirty="0" smtClean="0">
                <a:latin typeface="HG創英角ﾎﾟｯﾌﾟ体" panose="040B0A09000000000000" pitchFamily="49" charset="-128"/>
                <a:ea typeface="HG創英角ﾎﾟｯﾌﾟ体" panose="040B0A09000000000000" pitchFamily="49" charset="-128"/>
              </a:rPr>
              <a:t>逃げ道も必要</a:t>
            </a:r>
            <a:endParaRPr kumimoji="1" lang="en-US" altLang="ja-JP" sz="1700" dirty="0" smtClean="0">
              <a:latin typeface="HG創英角ﾎﾟｯﾌﾟ体" panose="040B0A09000000000000" pitchFamily="49" charset="-128"/>
              <a:ea typeface="HG創英角ﾎﾟｯﾌﾟ体" panose="040B0A09000000000000" pitchFamily="49" charset="-128"/>
            </a:endParaRPr>
          </a:p>
          <a:p>
            <a:r>
              <a:rPr kumimoji="1" lang="ja-JP" altLang="en-US" sz="1700" dirty="0" smtClean="0">
                <a:latin typeface="HG創英角ﾎﾟｯﾌﾟ体" panose="040B0A09000000000000" pitchFamily="49" charset="-128"/>
                <a:ea typeface="HG創英角ﾎﾟｯﾌﾟ体" panose="040B0A09000000000000" pitchFamily="49" charset="-128"/>
              </a:rPr>
              <a:t>それが大事</a:t>
            </a:r>
            <a:endParaRPr lang="en-US" altLang="ja-JP" sz="170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いつでもどんな</a:t>
            </a:r>
            <a:r>
              <a:rPr lang="ja-JP" altLang="en-US" sz="1050" dirty="0">
                <a:latin typeface="HG創英角ﾎﾟｯﾌﾟ体" panose="040B0A09000000000000" pitchFamily="49" charset="-128"/>
                <a:ea typeface="HG創英角ﾎﾟｯﾌﾟ体" panose="040B0A09000000000000" pitchFamily="49" charset="-128"/>
              </a:rPr>
              <a:t>時</a:t>
            </a:r>
            <a:r>
              <a:rPr lang="ja-JP" altLang="en-US" sz="1050" dirty="0" smtClean="0">
                <a:latin typeface="HG創英角ﾎﾟｯﾌﾟ体" panose="040B0A09000000000000" pitchFamily="49" charset="-128"/>
                <a:ea typeface="HG創英角ﾎﾟｯﾌﾟ体" panose="040B0A09000000000000" pitchFamily="49" charset="-128"/>
              </a:rPr>
              <a:t>でもゆっくり考えて行動することが大事です、また相手の事は追い詰めるのではなく逃げ道を与えることも必要です。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46" name="テキスト ボックス 45"/>
          <p:cNvSpPr txBox="1"/>
          <p:nvPr/>
        </p:nvSpPr>
        <p:spPr>
          <a:xfrm>
            <a:off x="8249322" y="1147218"/>
            <a:ext cx="1962076" cy="2341621"/>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やはたいも</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甲斐市の特産</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美味しい里芋</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甲斐市で生産するブランド品としての里芋を「やはたいも」と名付けています。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47" name="テキスト ボックス 46"/>
          <p:cNvSpPr txBox="1"/>
          <p:nvPr/>
        </p:nvSpPr>
        <p:spPr>
          <a:xfrm>
            <a:off x="492735" y="4868674"/>
            <a:ext cx="1962076" cy="2341621"/>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指切り</a:t>
            </a:r>
            <a:r>
              <a:rPr kumimoji="1" lang="ja-JP" altLang="en-US" dirty="0" err="1" smtClean="0">
                <a:latin typeface="HG創英角ﾎﾟｯﾌﾟ体" panose="040B0A09000000000000" pitchFamily="49" charset="-128"/>
                <a:ea typeface="HG創英角ﾎﾟｯﾌﾟ体" panose="040B0A09000000000000" pitchFamily="49" charset="-128"/>
              </a:rPr>
              <a:t>げんまん</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約束守り認め合う</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昔から「指切り</a:t>
            </a:r>
            <a:r>
              <a:rPr lang="ja-JP" altLang="en-US" sz="1050" dirty="0" err="1" smtClean="0">
                <a:latin typeface="HG創英角ﾎﾟｯﾌﾟ体" panose="040B0A09000000000000" pitchFamily="49" charset="-128"/>
                <a:ea typeface="HG創英角ﾎﾟｯﾌﾟ体" panose="040B0A09000000000000" pitchFamily="49" charset="-128"/>
              </a:rPr>
              <a:t>げんまん</a:t>
            </a:r>
            <a:r>
              <a:rPr lang="ja-JP" altLang="en-US" sz="1050" dirty="0" smtClean="0">
                <a:latin typeface="HG創英角ﾎﾟｯﾌﾟ体" panose="040B0A09000000000000" pitchFamily="49" charset="-128"/>
                <a:ea typeface="HG創英角ﾎﾟｯﾌﾟ体" panose="040B0A09000000000000" pitchFamily="49" charset="-128"/>
              </a:rPr>
              <a:t>　はりせんぼんの～ます」と歌いながら小指を絡ませお互いが約束を守ろうという行為です。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49" name="テキスト ボックス 48"/>
          <p:cNvSpPr txBox="1"/>
          <p:nvPr/>
        </p:nvSpPr>
        <p:spPr>
          <a:xfrm>
            <a:off x="2699789" y="4868674"/>
            <a:ext cx="2285241" cy="2341621"/>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夜更かしせずに</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早寝早起き</a:t>
            </a:r>
            <a:endParaRPr kumimoji="1" lang="en-US" altLang="ja-JP" dirty="0" smtClean="0">
              <a:latin typeface="HG創英角ﾎﾟｯﾌﾟ体" panose="040B0A09000000000000" pitchFamily="49" charset="-128"/>
              <a:ea typeface="HG創英角ﾎﾟｯﾌﾟ体" panose="040B0A09000000000000" pitchFamily="49" charset="-128"/>
            </a:endParaRPr>
          </a:p>
          <a:p>
            <a:endParaRPr lang="en-US" altLang="ja-JP" sz="1000" dirty="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元気な身体</a:t>
            </a:r>
            <a:endParaRPr lang="en-US" altLang="ja-JP" sz="110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夜更かしは体に悪く不健康です。早寝早起きをして、規則正しい生活を心がけましょう。</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50" name="テキスト ボックス 49"/>
          <p:cNvSpPr txBox="1"/>
          <p:nvPr/>
        </p:nvSpPr>
        <p:spPr>
          <a:xfrm>
            <a:off x="5695337" y="4905732"/>
            <a:ext cx="1823576" cy="2341621"/>
          </a:xfrm>
          <a:prstGeom prst="rect">
            <a:avLst/>
          </a:prstGeom>
          <a:noFill/>
        </p:spPr>
        <p:txBody>
          <a:bodyPr vert="eaVert" wrap="square" rtlCol="0">
            <a:spAutoFit/>
          </a:bodyPr>
          <a:lstStyle/>
          <a:p>
            <a:r>
              <a:rPr kumimoji="1" lang="ja-JP" altLang="en-US" sz="1800" dirty="0" smtClean="0">
                <a:latin typeface="HG創英角ﾎﾟｯﾌﾟ体" panose="040B0A09000000000000" pitchFamily="49" charset="-128"/>
                <a:ea typeface="HG創英角ﾎﾟｯﾌﾟ体" panose="040B0A09000000000000" pitchFamily="49" charset="-128"/>
              </a:rPr>
              <a:t>ラジオ体操 一 二 三 大空のもと</a:t>
            </a:r>
            <a:endParaRPr kumimoji="1" lang="en-US" altLang="ja-JP" sz="1800" dirty="0" smtClean="0">
              <a:latin typeface="HG創英角ﾎﾟｯﾌﾟ体" panose="040B0A09000000000000" pitchFamily="49" charset="-128"/>
              <a:ea typeface="HG創英角ﾎﾟｯﾌﾟ体" panose="040B0A09000000000000" pitchFamily="49" charset="-128"/>
            </a:endParaRPr>
          </a:p>
          <a:p>
            <a:r>
              <a:rPr kumimoji="1" lang="ja-JP" altLang="en-US" sz="1800" dirty="0" smtClean="0">
                <a:latin typeface="HG創英角ﾎﾟｯﾌﾟ体" panose="040B0A09000000000000" pitchFamily="49" charset="-128"/>
                <a:ea typeface="HG創英角ﾎﾟｯﾌﾟ体" panose="040B0A09000000000000" pitchFamily="49" charset="-128"/>
              </a:rPr>
              <a:t>元気よく</a:t>
            </a:r>
            <a:endParaRPr lang="en-US" altLang="ja-JP" sz="180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ラジオ体操は正しくしっかりする</a:t>
            </a:r>
            <a:r>
              <a:rPr lang="ja-JP" altLang="en-US" sz="1050" dirty="0">
                <a:latin typeface="HG創英角ﾎﾟｯﾌﾟ体" panose="040B0A09000000000000" pitchFamily="49" charset="-128"/>
                <a:ea typeface="HG創英角ﾎﾟｯﾌﾟ体" panose="040B0A09000000000000" pitchFamily="49" charset="-128"/>
              </a:rPr>
              <a:t>事</a:t>
            </a:r>
            <a:r>
              <a:rPr lang="ja-JP" altLang="en-US" sz="1050" dirty="0" smtClean="0">
                <a:latin typeface="HG創英角ﾎﾟｯﾌﾟ体" panose="040B0A09000000000000" pitchFamily="49" charset="-128"/>
                <a:ea typeface="HG創英角ﾎﾟｯﾌﾟ体" panose="040B0A09000000000000" pitchFamily="49" charset="-128"/>
              </a:rPr>
              <a:t>で健康が保てます。毎日元気よ</a:t>
            </a:r>
            <a:r>
              <a:rPr lang="ja-JP" altLang="en-US" sz="1050" dirty="0">
                <a:latin typeface="HG創英角ﾎﾟｯﾌﾟ体" panose="040B0A09000000000000" pitchFamily="49" charset="-128"/>
                <a:ea typeface="HG創英角ﾎﾟｯﾌﾟ体" panose="040B0A09000000000000" pitchFamily="49" charset="-128"/>
              </a:rPr>
              <a:t>く</a:t>
            </a:r>
            <a:r>
              <a:rPr lang="ja-JP" altLang="en-US" sz="1050" dirty="0" smtClean="0">
                <a:latin typeface="HG創英角ﾎﾟｯﾌﾟ体" panose="040B0A09000000000000" pitchFamily="49" charset="-128"/>
                <a:ea typeface="HG創英角ﾎﾟｯﾌﾟ体" panose="040B0A09000000000000" pitchFamily="49" charset="-128"/>
              </a:rPr>
              <a:t>楽しく</a:t>
            </a:r>
            <a:r>
              <a:rPr lang="ja-JP" altLang="en-US" sz="1050" dirty="0" smtClean="0">
                <a:latin typeface="HG創英角ﾎﾟｯﾌﾟ体" panose="040B0A09000000000000" pitchFamily="49" charset="-128"/>
                <a:ea typeface="HG創英角ﾎﾟｯﾌﾟ体" panose="040B0A09000000000000" pitchFamily="49" charset="-128"/>
              </a:rPr>
              <a:t>行なって</a:t>
            </a:r>
            <a:r>
              <a:rPr lang="ja-JP" altLang="en-US" sz="1050" dirty="0" smtClean="0">
                <a:latin typeface="HG創英角ﾎﾟｯﾌﾟ体" panose="040B0A09000000000000" pitchFamily="49" charset="-128"/>
                <a:ea typeface="HG創英角ﾎﾟｯﾌﾟ体" panose="040B0A09000000000000" pitchFamily="49" charset="-128"/>
              </a:rPr>
              <a:t>みましょう。</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51" name="テキスト ボックス 50"/>
          <p:cNvSpPr txBox="1"/>
          <p:nvPr/>
        </p:nvSpPr>
        <p:spPr>
          <a:xfrm>
            <a:off x="8196702" y="4868669"/>
            <a:ext cx="1962076" cy="2341621"/>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龍王源水</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ミネラル豊富</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釜無川の伏流水</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甲斐市の竜王地域で日常飲用している水道水の原水です。災害備蓄用や贈答用として利用しています。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26" name="テキスト ボックス 25"/>
          <p:cNvSpPr txBox="1"/>
          <p:nvPr/>
        </p:nvSpPr>
        <p:spPr>
          <a:xfrm>
            <a:off x="3985052" y="5545014"/>
            <a:ext cx="346249" cy="2247097"/>
          </a:xfrm>
          <a:prstGeom prst="rect">
            <a:avLst/>
          </a:prstGeom>
          <a:noFill/>
        </p:spPr>
        <p:txBody>
          <a:bodyPr vert="eaVert" wrap="square" rtlCol="0">
            <a:spAutoFit/>
          </a:bodyPr>
          <a:lstStyle/>
          <a:p>
            <a:pPr lvl="0"/>
            <a:r>
              <a:rPr lang="ja-JP" altLang="en-US" sz="1050" dirty="0" smtClean="0">
                <a:solidFill>
                  <a:prstClr val="black"/>
                </a:solidFill>
                <a:latin typeface="ＭＳ 明朝" panose="02020609040205080304" pitchFamily="17" charset="-128"/>
                <a:ea typeface="ＭＳ 明朝" panose="02020609040205080304" pitchFamily="17" charset="-128"/>
              </a:rPr>
              <a:t>　</a:t>
            </a:r>
            <a:r>
              <a:rPr lang="ja-JP" altLang="en-US" sz="1050" dirty="0">
                <a:solidFill>
                  <a:prstClr val="black"/>
                </a:solidFill>
                <a:latin typeface="ＭＳ 明朝" panose="02020609040205080304" pitchFamily="17" charset="-128"/>
                <a:ea typeface="ＭＳ 明朝" panose="02020609040205080304" pitchFamily="17" charset="-128"/>
              </a:rPr>
              <a:t> </a:t>
            </a:r>
            <a:r>
              <a:rPr lang="ja-JP" altLang="en-US" sz="1050" dirty="0" smtClean="0">
                <a:solidFill>
                  <a:prstClr val="black"/>
                </a:solidFill>
                <a:latin typeface="ＭＳ 明朝" panose="02020609040205080304" pitchFamily="17" charset="-128"/>
                <a:ea typeface="ＭＳ 明朝" panose="02020609040205080304" pitchFamily="17" charset="-128"/>
              </a:rPr>
              <a:t>からだ</a:t>
            </a:r>
            <a:r>
              <a:rPr lang="ja-JP" altLang="en-US" sz="1050" dirty="0">
                <a:solidFill>
                  <a:prstClr val="black"/>
                </a:solidFill>
                <a:latin typeface="HG明朝B" panose="02020809000000000000" pitchFamily="17" charset="-128"/>
                <a:ea typeface="HG明朝B" panose="02020809000000000000" pitchFamily="17" charset="-128"/>
              </a:rPr>
              <a:t>　</a:t>
            </a:r>
            <a:endParaRPr lang="en-US" altLang="ja-JP" sz="1050" dirty="0">
              <a:solidFill>
                <a:prstClr val="black"/>
              </a:solidFill>
              <a:latin typeface="HG明朝B" panose="02020809000000000000" pitchFamily="17" charset="-128"/>
              <a:ea typeface="HG明朝B" panose="02020809000000000000" pitchFamily="17" charset="-128"/>
            </a:endParaRPr>
          </a:p>
        </p:txBody>
      </p:sp>
    </p:spTree>
    <p:extLst>
      <p:ext uri="{BB962C8B-B14F-4D97-AF65-F5344CB8AC3E}">
        <p14:creationId xmlns:p14="http://schemas.microsoft.com/office/powerpoint/2010/main" val="3758249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る</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れ</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ろ</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2800" dirty="0">
                <a:solidFill>
                  <a:srgbClr val="00B050"/>
                </a:solidFill>
                <a:latin typeface="HGS創英角ﾎﾟｯﾌﾟ体" pitchFamily="50" charset="-128"/>
                <a:ea typeface="HGS創英角ﾎﾟｯﾌﾟ体" pitchFamily="50" charset="-128"/>
              </a:rPr>
              <a:t>わ</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2" name="テキスト ボックス 1"/>
          <p:cNvSpPr txBox="1"/>
          <p:nvPr/>
        </p:nvSpPr>
        <p:spPr>
          <a:xfrm>
            <a:off x="492659" y="1122822"/>
            <a:ext cx="1962076" cy="2341621"/>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ルール守って</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いつも安心・安全</a:t>
            </a:r>
            <a:endParaRPr kumimoji="1" lang="en-US" altLang="ja-JP" dirty="0" smtClean="0">
              <a:latin typeface="HG創英角ﾎﾟｯﾌﾟ体" panose="040B0A09000000000000" pitchFamily="49" charset="-128"/>
              <a:ea typeface="HG創英角ﾎﾟｯﾌﾟ体" panose="040B0A09000000000000" pitchFamily="49" charset="-128"/>
            </a:endParaRPr>
          </a:p>
          <a:p>
            <a:r>
              <a:rPr kumimoji="1" lang="ja-JP" altLang="en-US" dirty="0" smtClean="0">
                <a:latin typeface="HG創英角ﾎﾟｯﾌﾟ体" panose="040B0A09000000000000" pitchFamily="49" charset="-128"/>
                <a:ea typeface="HG創英角ﾎﾟｯﾌﾟ体" panose="040B0A09000000000000" pitchFamily="49" charset="-128"/>
              </a:rPr>
              <a:t>明るい地域</a:t>
            </a:r>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日常生活にルールはつきものです。みんなで協力して、安心</a:t>
            </a:r>
            <a:r>
              <a:rPr lang="ja-JP" altLang="en-US" sz="1050" dirty="0">
                <a:latin typeface="HG創英角ﾎﾟｯﾌﾟ体" panose="040B0A09000000000000" pitchFamily="49" charset="-128"/>
                <a:ea typeface="HG創英角ﾎﾟｯﾌﾟ体" panose="040B0A09000000000000" pitchFamily="49" charset="-128"/>
              </a:rPr>
              <a:t>・</a:t>
            </a:r>
            <a:r>
              <a:rPr lang="ja-JP" altLang="en-US" sz="1050" dirty="0" smtClean="0">
                <a:latin typeface="HG創英角ﾎﾟｯﾌﾟ体" panose="040B0A09000000000000" pitchFamily="49" charset="-128"/>
                <a:ea typeface="HG創英角ﾎﾟｯﾌﾟ体" panose="040B0A09000000000000" pitchFamily="49" charset="-128"/>
              </a:rPr>
              <a:t>安全な明るい地域づくりをしましょう。</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
        <p:nvSpPr>
          <p:cNvPr id="20" name="テキスト ボックス 19"/>
          <p:cNvSpPr txBox="1"/>
          <p:nvPr/>
        </p:nvSpPr>
        <p:spPr>
          <a:xfrm>
            <a:off x="5626174" y="1122822"/>
            <a:ext cx="1962076" cy="2366017"/>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老若男女</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問わずみんなで</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明るい社会</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大人も</a:t>
            </a:r>
            <a:r>
              <a:rPr lang="ja-JP" altLang="en-US" sz="1050" dirty="0">
                <a:latin typeface="HG創英角ﾎﾟｯﾌﾟ体" panose="040B0A09000000000000" pitchFamily="49" charset="-128"/>
                <a:ea typeface="HG創英角ﾎﾟｯﾌﾟ体" panose="040B0A09000000000000" pitchFamily="49" charset="-128"/>
              </a:rPr>
              <a:t>子供</a:t>
            </a:r>
            <a:r>
              <a:rPr lang="ja-JP" altLang="en-US" sz="1050" dirty="0" smtClean="0">
                <a:latin typeface="HG創英角ﾎﾟｯﾌﾟ体" panose="040B0A09000000000000" pitchFamily="49" charset="-128"/>
                <a:ea typeface="HG創英角ﾎﾟｯﾌﾟ体" panose="040B0A09000000000000" pitchFamily="49" charset="-128"/>
              </a:rPr>
              <a:t>も</a:t>
            </a:r>
            <a:r>
              <a:rPr lang="ja-JP" altLang="en-US" sz="1050" dirty="0">
                <a:latin typeface="HG創英角ﾎﾟｯﾌﾟ体" panose="040B0A09000000000000" pitchFamily="49" charset="-128"/>
                <a:ea typeface="HG創英角ﾎﾟｯﾌﾟ体" panose="040B0A09000000000000" pitchFamily="49" charset="-128"/>
              </a:rPr>
              <a:t>男</a:t>
            </a:r>
            <a:r>
              <a:rPr lang="ja-JP" altLang="en-US" sz="1050" dirty="0" smtClean="0">
                <a:latin typeface="HG創英角ﾎﾟｯﾌﾟ体" panose="040B0A09000000000000" pitchFamily="49" charset="-128"/>
                <a:ea typeface="HG創英角ﾎﾟｯﾌﾟ体" panose="040B0A09000000000000" pitchFamily="49" charset="-128"/>
              </a:rPr>
              <a:t>だから</a:t>
            </a:r>
            <a:r>
              <a:rPr lang="ja-JP" altLang="en-US" sz="1050" dirty="0">
                <a:latin typeface="HG創英角ﾎﾟｯﾌﾟ体" panose="040B0A09000000000000" pitchFamily="49" charset="-128"/>
                <a:ea typeface="HG創英角ﾎﾟｯﾌﾟ体" panose="040B0A09000000000000" pitchFamily="49" charset="-128"/>
              </a:rPr>
              <a:t>女</a:t>
            </a:r>
            <a:r>
              <a:rPr lang="ja-JP" altLang="en-US" sz="1050" dirty="0" smtClean="0">
                <a:latin typeface="HG創英角ﾎﾟｯﾌﾟ体" panose="040B0A09000000000000" pitchFamily="49" charset="-128"/>
                <a:ea typeface="HG創英角ﾎﾟｯﾌﾟ体" panose="040B0A09000000000000" pitchFamily="49" charset="-128"/>
              </a:rPr>
              <a:t>だからと区別しないで、みんなが協力して助け合う社会にしましょう。</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21" name="テキスト ボックス 20"/>
          <p:cNvSpPr txBox="1"/>
          <p:nvPr/>
        </p:nvSpPr>
        <p:spPr>
          <a:xfrm>
            <a:off x="8035018" y="1122822"/>
            <a:ext cx="2123658" cy="2341621"/>
          </a:xfrm>
          <a:prstGeom prst="rect">
            <a:avLst/>
          </a:prstGeom>
          <a:noFill/>
        </p:spPr>
        <p:txBody>
          <a:bodyPr vert="eaVert" wrap="square" rtlCol="0">
            <a:spAutoFit/>
          </a:bodyPr>
          <a:lstStyle/>
          <a:p>
            <a:r>
              <a:rPr lang="ja-JP" altLang="en-US" dirty="0" smtClean="0">
                <a:latin typeface="HG創英角ﾎﾟｯﾌﾟ体" panose="040B0A09000000000000" pitchFamily="49" charset="-128"/>
                <a:ea typeface="HG創英角ﾎﾟｯﾌﾟ体" panose="040B0A09000000000000" pitchFamily="49" charset="-128"/>
              </a:rPr>
              <a:t>笑いは一番</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元気の元！</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err="1" smtClean="0">
                <a:latin typeface="HG創英角ﾎﾟｯﾌﾟ体" panose="040B0A09000000000000" pitchFamily="49" charset="-128"/>
                <a:ea typeface="HG創英角ﾎﾟｯﾌﾟ体" panose="040B0A09000000000000" pitchFamily="49" charset="-128"/>
              </a:rPr>
              <a:t>笑って笑って</a:t>
            </a:r>
            <a:endParaRPr lang="en-US" altLang="ja-JP" dirty="0" smtClean="0">
              <a:latin typeface="HG創英角ﾎﾟｯﾌﾟ体" panose="040B0A09000000000000" pitchFamily="49" charset="-128"/>
              <a:ea typeface="HG創英角ﾎﾟｯﾌﾟ体" panose="040B0A09000000000000" pitchFamily="49" charset="-128"/>
            </a:endParaRPr>
          </a:p>
          <a:p>
            <a:r>
              <a:rPr lang="ja-JP" altLang="en-US" dirty="0" smtClean="0">
                <a:latin typeface="HG創英角ﾎﾟｯﾌﾟ体" panose="040B0A09000000000000" pitchFamily="49" charset="-128"/>
                <a:ea typeface="HG創英角ﾎﾟｯﾌﾟ体" panose="040B0A09000000000000" pitchFamily="49" charset="-128"/>
              </a:rPr>
              <a:t>ワッハッハー</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笑顔に怒る人はいません。周りの人をも明るくします。笑いを元気な源と心がけましょう。</a:t>
            </a:r>
            <a:endParaRPr lang="en-US" altLang="ja-JP" sz="1050" dirty="0" smtClean="0">
              <a:latin typeface="HG創英角ﾎﾟｯﾌﾟ体" panose="040B0A09000000000000" pitchFamily="49" charset="-128"/>
              <a:ea typeface="HG創英角ﾎﾟｯﾌﾟ体" panose="040B0A09000000000000" pitchFamily="49" charset="-128"/>
            </a:endParaRPr>
          </a:p>
        </p:txBody>
      </p:sp>
      <p:sp>
        <p:nvSpPr>
          <p:cNvPr id="30" name="テキスト ボックス 29"/>
          <p:cNvSpPr txBox="1"/>
          <p:nvPr/>
        </p:nvSpPr>
        <p:spPr>
          <a:xfrm>
            <a:off x="2966658" y="1183295"/>
            <a:ext cx="2123658" cy="2440751"/>
          </a:xfrm>
          <a:prstGeom prst="rect">
            <a:avLst/>
          </a:prstGeom>
          <a:noFill/>
        </p:spPr>
        <p:txBody>
          <a:bodyPr vert="eaVert" wrap="square" rtlCol="0">
            <a:spAutoFit/>
          </a:bodyPr>
          <a:lstStyle/>
          <a:p>
            <a:r>
              <a:rPr kumimoji="1" lang="ja-JP" altLang="en-US" dirty="0" smtClean="0">
                <a:latin typeface="HG創英角ﾎﾟｯﾌﾟ体" panose="040B0A09000000000000" pitchFamily="49" charset="-128"/>
                <a:ea typeface="HG創英角ﾎﾟｯﾌﾟ体" panose="040B0A09000000000000" pitchFamily="49" charset="-128"/>
              </a:rPr>
              <a:t>連絡と報告・相談信頼築くコミュニケーション</a:t>
            </a:r>
            <a:endParaRPr lang="en-US" altLang="ja-JP" sz="1050" dirty="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一般的に報・連・相（ホウレンソウ）と言われ仕事の基本であり</a:t>
            </a:r>
            <a:r>
              <a:rPr lang="ja-JP" altLang="en-US" sz="1050" dirty="0">
                <a:latin typeface="HG創英角ﾎﾟｯﾌﾟ体" panose="040B0A09000000000000" pitchFamily="49" charset="-128"/>
                <a:ea typeface="HG創英角ﾎﾟｯﾌﾟ体" panose="040B0A09000000000000" pitchFamily="49" charset="-128"/>
              </a:rPr>
              <a:t>、</a:t>
            </a:r>
            <a:r>
              <a:rPr lang="ja-JP" altLang="en-US" sz="1050" dirty="0" smtClean="0">
                <a:latin typeface="HG創英角ﾎﾟｯﾌﾟ体" panose="040B0A09000000000000" pitchFamily="49" charset="-128"/>
                <a:ea typeface="HG創英角ﾎﾟｯﾌﾟ体" panose="040B0A09000000000000" pitchFamily="49" charset="-128"/>
              </a:rPr>
              <a:t>コミュニケーションの重要な役目を果たし</a:t>
            </a:r>
            <a:r>
              <a:rPr lang="ja-JP" altLang="en-US" sz="1050" dirty="0" err="1" smtClean="0">
                <a:latin typeface="HG創英角ﾎﾟｯﾌﾟ体" panose="040B0A09000000000000" pitchFamily="49" charset="-128"/>
                <a:ea typeface="HG創英角ﾎﾟｯﾌﾟ体" panose="040B0A09000000000000" pitchFamily="49" charset="-128"/>
              </a:rPr>
              <a:t>ま</a:t>
            </a:r>
            <a:endParaRPr lang="en-US" altLang="ja-JP" sz="1050" dirty="0" smtClean="0">
              <a:latin typeface="HG創英角ﾎﾟｯﾌﾟ体" panose="040B0A09000000000000" pitchFamily="49" charset="-128"/>
              <a:ea typeface="HG創英角ﾎﾟｯﾌﾟ体" panose="040B0A09000000000000" pitchFamily="49" charset="-128"/>
            </a:endParaRPr>
          </a:p>
          <a:p>
            <a:r>
              <a:rPr lang="ja-JP" altLang="en-US" sz="1050" dirty="0" smtClean="0">
                <a:latin typeface="HG創英角ﾎﾟｯﾌﾟ体" panose="040B0A09000000000000" pitchFamily="49" charset="-128"/>
                <a:ea typeface="HG創英角ﾎﾟｯﾌﾟ体" panose="040B0A09000000000000" pitchFamily="49" charset="-128"/>
              </a:rPr>
              <a:t>す。</a:t>
            </a:r>
            <a:endParaRPr kumimoji="1" lang="ja-JP" altLang="en-US" sz="1050" dirty="0">
              <a:latin typeface="HG創英角ﾎﾟｯﾌﾟ体" panose="040B0A09000000000000" pitchFamily="49" charset="-128"/>
              <a:ea typeface="HG創英角ﾎﾟｯﾌﾟ体" panose="040B0A09000000000000" pitchFamily="49" charset="-128"/>
            </a:endParaRPr>
          </a:p>
        </p:txBody>
      </p:sp>
    </p:spTree>
    <p:extLst>
      <p:ext uri="{BB962C8B-B14F-4D97-AF65-F5344CB8AC3E}">
        <p14:creationId xmlns:p14="http://schemas.microsoft.com/office/powerpoint/2010/main" val="1919749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あ</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い</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う</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え</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お</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か</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き</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く</a:t>
            </a:r>
            <a:endParaRPr kumimoji="1" lang="ja-JP" altLang="en-US" sz="2800" dirty="0">
              <a:solidFill>
                <a:srgbClr val="00B050"/>
              </a:solidFill>
              <a:latin typeface="HGS創英角ﾎﾟｯﾌﾟ体" pitchFamily="50" charset="-128"/>
              <a:ea typeface="HGS創英角ﾎﾟｯﾌﾟ体" pitchFamily="50" charset="-128"/>
            </a:endParaRPr>
          </a:p>
        </p:txBody>
      </p:sp>
    </p:spTree>
    <p:extLst>
      <p:ext uri="{BB962C8B-B14F-4D97-AF65-F5344CB8AC3E}">
        <p14:creationId xmlns:p14="http://schemas.microsoft.com/office/powerpoint/2010/main" val="3363004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け</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こ</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さ</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し</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す</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せ</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そ</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た</a:t>
            </a:r>
            <a:endParaRPr kumimoji="1" lang="ja-JP" altLang="en-US" sz="2800" dirty="0">
              <a:solidFill>
                <a:srgbClr val="00B050"/>
              </a:solidFill>
              <a:latin typeface="HGS創英角ﾎﾟｯﾌﾟ体" pitchFamily="50" charset="-128"/>
              <a:ea typeface="HGS創英角ﾎﾟｯﾌﾟ体" pitchFamily="50" charset="-128"/>
            </a:endParaRPr>
          </a:p>
        </p:txBody>
      </p:sp>
    </p:spTree>
    <p:extLst>
      <p:ext uri="{BB962C8B-B14F-4D97-AF65-F5344CB8AC3E}">
        <p14:creationId xmlns:p14="http://schemas.microsoft.com/office/powerpoint/2010/main" val="988185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レーム 6"/>
          <p:cNvSpPr/>
          <p:nvPr/>
        </p:nvSpPr>
        <p:spPr>
          <a:xfrm>
            <a:off x="222160"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31"/>
          <p:cNvSpPr/>
          <p:nvPr/>
        </p:nvSpPr>
        <p:spPr>
          <a:xfrm>
            <a:off x="1806607"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ち</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2" name="フレーム 31"/>
          <p:cNvSpPr/>
          <p:nvPr/>
        </p:nvSpPr>
        <p:spPr>
          <a:xfrm>
            <a:off x="2790159"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円/楕円 31"/>
          <p:cNvSpPr/>
          <p:nvPr/>
        </p:nvSpPr>
        <p:spPr>
          <a:xfrm>
            <a:off x="4374606" y="47475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つ</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4" name="フレーム 33"/>
          <p:cNvSpPr/>
          <p:nvPr/>
        </p:nvSpPr>
        <p:spPr>
          <a:xfrm>
            <a:off x="5358158"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円/楕円 31"/>
          <p:cNvSpPr/>
          <p:nvPr/>
        </p:nvSpPr>
        <p:spPr>
          <a:xfrm>
            <a:off x="6942605"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て</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6" name="フレーム 35"/>
          <p:cNvSpPr/>
          <p:nvPr/>
        </p:nvSpPr>
        <p:spPr>
          <a:xfrm>
            <a:off x="7926157" y="172624"/>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円/楕円 31"/>
          <p:cNvSpPr/>
          <p:nvPr/>
        </p:nvSpPr>
        <p:spPr>
          <a:xfrm>
            <a:off x="9510604" y="440575"/>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と</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38" name="フレーム 37"/>
          <p:cNvSpPr/>
          <p:nvPr/>
        </p:nvSpPr>
        <p:spPr>
          <a:xfrm>
            <a:off x="222160"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円/楕円 31"/>
          <p:cNvSpPr/>
          <p:nvPr/>
        </p:nvSpPr>
        <p:spPr>
          <a:xfrm>
            <a:off x="1806607"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な</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0" name="フレーム 39"/>
          <p:cNvSpPr/>
          <p:nvPr/>
        </p:nvSpPr>
        <p:spPr>
          <a:xfrm>
            <a:off x="2790159"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円/楕円 31"/>
          <p:cNvSpPr/>
          <p:nvPr/>
        </p:nvSpPr>
        <p:spPr>
          <a:xfrm>
            <a:off x="4374606"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に</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2" name="フレーム 41"/>
          <p:cNvSpPr/>
          <p:nvPr/>
        </p:nvSpPr>
        <p:spPr>
          <a:xfrm>
            <a:off x="5358158" y="3908927"/>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円/楕円 31"/>
          <p:cNvSpPr/>
          <p:nvPr/>
        </p:nvSpPr>
        <p:spPr>
          <a:xfrm>
            <a:off x="6942605" y="4176878"/>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ぬ</a:t>
            </a:r>
            <a:endParaRPr kumimoji="1" lang="ja-JP" altLang="en-US" sz="2800" dirty="0">
              <a:solidFill>
                <a:srgbClr val="00B050"/>
              </a:solidFill>
              <a:latin typeface="HGS創英角ﾎﾟｯﾌﾟ体" pitchFamily="50" charset="-128"/>
              <a:ea typeface="HGS創英角ﾎﾟｯﾌﾟ体" pitchFamily="50" charset="-128"/>
            </a:endParaRPr>
          </a:p>
        </p:txBody>
      </p:sp>
      <p:sp>
        <p:nvSpPr>
          <p:cNvPr id="44" name="フレーム 43"/>
          <p:cNvSpPr/>
          <p:nvPr/>
        </p:nvSpPr>
        <p:spPr>
          <a:xfrm>
            <a:off x="7926157" y="3899559"/>
            <a:ext cx="2497934" cy="3477720"/>
          </a:xfrm>
          <a:prstGeom prst="frame">
            <a:avLst>
              <a:gd name="adj1" fmla="val 598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円/楕円 31"/>
          <p:cNvSpPr/>
          <p:nvPr/>
        </p:nvSpPr>
        <p:spPr>
          <a:xfrm>
            <a:off x="9510604" y="4167510"/>
            <a:ext cx="648072" cy="648072"/>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kumimoji="1" lang="ja-JP" altLang="en-US" sz="2800" dirty="0" smtClean="0">
                <a:solidFill>
                  <a:srgbClr val="00B050"/>
                </a:solidFill>
                <a:latin typeface="HGS創英角ﾎﾟｯﾌﾟ体" pitchFamily="50" charset="-128"/>
                <a:ea typeface="HGS創英角ﾎﾟｯﾌﾟ体" pitchFamily="50" charset="-128"/>
              </a:rPr>
              <a:t>ね</a:t>
            </a:r>
            <a:endParaRPr kumimoji="1" lang="ja-JP" altLang="en-US" sz="2800" dirty="0">
              <a:solidFill>
                <a:srgbClr val="00B050"/>
              </a:solidFill>
              <a:latin typeface="HGS創英角ﾎﾟｯﾌﾟ体" pitchFamily="50" charset="-128"/>
              <a:ea typeface="HGS創英角ﾎﾟｯﾌﾟ体" pitchFamily="50" charset="-128"/>
            </a:endParaRPr>
          </a:p>
        </p:txBody>
      </p:sp>
    </p:spTree>
    <p:extLst>
      <p:ext uri="{BB962C8B-B14F-4D97-AF65-F5344CB8AC3E}">
        <p14:creationId xmlns:p14="http://schemas.microsoft.com/office/powerpoint/2010/main" val="8626524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1583_karuta.potx" id="{7DE073FF-0A76-4835-8E62-8477482A5A49}" vid="{C729DBAA-B03B-4AB7-8ABE-17B6B15118A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1133</TotalTime>
  <Words>1872</Words>
  <Application>Microsoft Office PowerPoint</Application>
  <PresentationFormat>ユーザー設定</PresentationFormat>
  <Paragraphs>397</Paragraphs>
  <Slides>12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12</vt:i4>
      </vt:variant>
    </vt:vector>
  </HeadingPairs>
  <TitlesOfParts>
    <vt:vector size="22" baseType="lpstr">
      <vt:lpstr>HGS創英角ﾎﾟｯﾌﾟ体</vt:lpstr>
      <vt:lpstr>HG創英角ﾎﾟｯﾌﾟ体</vt:lpstr>
      <vt:lpstr>HG明朝B</vt:lpstr>
      <vt:lpstr>ＭＳ Ｐゴシック</vt:lpstr>
      <vt:lpstr>ＭＳ 明朝</vt:lpstr>
      <vt:lpstr>メイリオ</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山田健太</cp:lastModifiedBy>
  <cp:revision>53</cp:revision>
  <cp:lastPrinted>2024-07-08T04:54:43Z</cp:lastPrinted>
  <dcterms:created xsi:type="dcterms:W3CDTF">2011-11-04T09:20:48Z</dcterms:created>
  <dcterms:modified xsi:type="dcterms:W3CDTF">2024-08-07T00:36:28Z</dcterms:modified>
</cp:coreProperties>
</file>