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3ED"/>
    <a:srgbClr val="FFA86D"/>
    <a:srgbClr val="F8B8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4" autoAdjust="0"/>
    <p:restoredTop sz="94575" autoAdjust="0"/>
  </p:normalViewPr>
  <p:slideViewPr>
    <p:cSldViewPr snapToGrid="0">
      <p:cViewPr varScale="1">
        <p:scale>
          <a:sx n="65" d="100"/>
          <a:sy n="65" d="100"/>
        </p:scale>
        <p:origin x="8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312E0-3E35-4EF1-80D7-DF8263075084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B98FA-F254-4981-B7F3-A338712610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617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B98FA-F254-4981-B7F3-A338712610F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477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883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09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3839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719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067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4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00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055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104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76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466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2A136-BC04-4B69-BEBE-A829170494FF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67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4020205" y="1224959"/>
            <a:ext cx="3326525" cy="3564665"/>
          </a:xfrm>
          <a:prstGeom prst="rect">
            <a:avLst/>
          </a:prstGeom>
          <a:solidFill>
            <a:srgbClr val="FDF3ED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300"/>
              </a:lnSpc>
            </a:pPr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【</a:t>
            </a: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財政的支援</a:t>
            </a:r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】</a:t>
            </a: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①木造住宅の耐震診断費に対する補助を実施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②木造住宅の補強設計から耐震改修費等に対する補助を実施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【</a:t>
            </a: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普及啓発等</a:t>
            </a:r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】</a:t>
            </a: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①木造住宅所有者に対する直接的な耐震化</a:t>
            </a:r>
            <a:r>
              <a:rPr kumimoji="1" lang="ja-JP" altLang="en-US" sz="900" dirty="0" smtClean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促進</a:t>
            </a:r>
            <a:endParaRPr kumimoji="1" lang="en-US" altLang="ja-JP" sz="900" dirty="0" smtClean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・</a:t>
            </a: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戸別訪問の実施</a:t>
            </a:r>
            <a:r>
              <a:rPr kumimoji="1" lang="ja-JP" altLang="en-US" sz="900" dirty="0" smtClean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（</a:t>
            </a:r>
            <a:r>
              <a:rPr kumimoji="1" lang="en-US" altLang="ja-JP" sz="900" dirty="0" smtClean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5</a:t>
            </a:r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0</a:t>
            </a:r>
            <a:r>
              <a:rPr kumimoji="1" lang="ja-JP" altLang="en-US" sz="900" dirty="0" smtClean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件</a:t>
            </a: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）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・自治会を通じた啓発活動の実施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②耐震診断実施者に対する耐震化促進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・耐震診断結果報告時に補助制度等案内チラシを配布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・耐震診断後、概ね１年経過しても耐震化未着手の</a:t>
            </a:r>
            <a:r>
              <a:rPr kumimoji="1" lang="ja-JP" altLang="en-US" sz="900" dirty="0" smtClean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所有者　</a:t>
            </a:r>
            <a:endParaRPr kumimoji="1" lang="en-US" altLang="ja-JP" sz="900" dirty="0" smtClean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　に対し、個別訪問・電話等で耐震改修を促す。</a:t>
            </a:r>
            <a:endParaRPr kumimoji="1" lang="en-US" altLang="ja-JP" sz="900" dirty="0" smtClean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③</a:t>
            </a: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改修事業者の技術力向上等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・県と連携し改修事業者向けの講習会等を年１回以上実施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・耐震改修事業者リストを作成し、ホームページ等で公表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④住民への周知普及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・広報誌等を通じて耐震化の必要性を周知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・チラシ等を作成、配布し、耐震化の促進を図る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0629" y="66953"/>
            <a:ext cx="9635778" cy="584775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甲斐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市住宅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耐震化緊急促進アクションプログラム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  <a:p>
            <a:endParaRPr kumimoji="1" lang="ja-JP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0629" y="888041"/>
            <a:ext cx="3304134" cy="2631490"/>
          </a:xfrm>
          <a:prstGeom prst="rect">
            <a:avLst/>
          </a:prstGeom>
          <a:solidFill>
            <a:srgbClr val="FDF3ED"/>
          </a:solidFill>
          <a:ln w="127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甲斐</a:t>
            </a:r>
            <a:r>
              <a:rPr kumimoji="1" lang="ja-JP" altLang="en-US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市耐震</a:t>
            </a:r>
            <a:r>
              <a:rPr kumimoji="1" lang="ja-JP" altLang="en-US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改修促進計画に定めた目標の達成に向け、住宅所有者の経済的負担の軽減を図るとともに、住宅所有者に対する直接的な耐震化促進、耐震診断実施者に対する耐震化促進、改修事業者の技術力向上、一般市民への周知・普及等の充実を図ることが重要である。</a:t>
            </a:r>
            <a:endParaRPr kumimoji="1" lang="en-US" altLang="ja-JP" sz="1100" dirty="0" smtClean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</a:t>
            </a:r>
            <a:r>
              <a:rPr kumimoji="1" lang="ja-JP" altLang="en-US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このため、</a:t>
            </a:r>
            <a:r>
              <a:rPr kumimoji="1" lang="ja-JP" altLang="en-US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甲斐</a:t>
            </a:r>
            <a:r>
              <a:rPr kumimoji="1" lang="ja-JP" altLang="en-US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市住宅</a:t>
            </a:r>
            <a:r>
              <a:rPr kumimoji="1" lang="ja-JP" altLang="en-US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耐震化緊急促進アクションプログラムでは、毎年度、住宅耐震化に係る取組を位置づけ、その進捗状況を把握・評価するとともに、プログラムの充実・改善を図り、住宅の耐震化を強力に推進することを目的とする。</a:t>
            </a:r>
            <a:endParaRPr kumimoji="1" lang="ja-JP" altLang="en-US" sz="1100" dirty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0629" y="493540"/>
            <a:ext cx="3304134" cy="306467"/>
          </a:xfrm>
          <a:prstGeom prst="roundRect">
            <a:avLst/>
          </a:prstGeom>
          <a:solidFill>
            <a:srgbClr val="FFA86D"/>
          </a:solidFill>
          <a:ln w="95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１　目的</a:t>
            </a:r>
            <a:endParaRPr kumimoji="1" lang="en-US" altLang="ja-JP" sz="1200" b="1" dirty="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0629" y="4004794"/>
            <a:ext cx="3304134" cy="533800"/>
          </a:xfrm>
          <a:prstGeom prst="rect">
            <a:avLst/>
          </a:prstGeom>
          <a:solidFill>
            <a:srgbClr val="FDF3ED"/>
          </a:solidFill>
          <a:ln w="127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甲斐</a:t>
            </a:r>
            <a:r>
              <a:rPr kumimoji="1" lang="ja-JP" altLang="en-US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市住宅</a:t>
            </a:r>
            <a:r>
              <a:rPr kumimoji="1" lang="ja-JP" altLang="en-US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耐震化緊急促進アクションプログラムは、</a:t>
            </a:r>
            <a:r>
              <a:rPr kumimoji="1" lang="ja-JP" altLang="en-US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甲斐</a:t>
            </a:r>
            <a:r>
              <a:rPr kumimoji="1" lang="ja-JP" altLang="en-US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市耐震化</a:t>
            </a:r>
            <a:r>
              <a:rPr kumimoji="1" lang="ja-JP" altLang="en-US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促進計画に基づき策定する。</a:t>
            </a:r>
            <a:endParaRPr kumimoji="1" lang="ja-JP" altLang="en-US" sz="1100" dirty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0628" y="3604233"/>
            <a:ext cx="3304134" cy="306467"/>
          </a:xfrm>
          <a:prstGeom prst="roundRect">
            <a:avLst/>
          </a:prstGeom>
          <a:solidFill>
            <a:srgbClr val="FFA86D"/>
          </a:solidFill>
          <a:ln w="95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２　位置付け</a:t>
            </a:r>
            <a:endParaRPr kumimoji="1" lang="en-US" altLang="ja-JP" sz="1200" b="1" dirty="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587163" y="888041"/>
            <a:ext cx="353943" cy="390158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計画</a:t>
            </a:r>
            <a:endParaRPr kumimoji="1" lang="en-US" altLang="ja-JP" sz="11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20206" y="888041"/>
            <a:ext cx="3326525" cy="2616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５</a:t>
            </a:r>
            <a:r>
              <a:rPr kumimoji="1" lang="ja-JP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年度取組内容</a:t>
            </a:r>
            <a:endParaRPr kumimoji="1" lang="en-US" altLang="ja-JP" sz="11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425831" y="888041"/>
            <a:ext cx="2340575" cy="2616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５</a:t>
            </a:r>
            <a:r>
              <a:rPr kumimoji="1" lang="ja-JP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年度目標</a:t>
            </a:r>
            <a:endParaRPr kumimoji="1" lang="en-US" altLang="ja-JP" sz="11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425829" y="1769149"/>
            <a:ext cx="2340573" cy="2616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前年度までの実績（３カ年）</a:t>
            </a:r>
            <a:endParaRPr kumimoji="1" lang="en-US" altLang="ja-JP" sz="11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425829" y="1224959"/>
            <a:ext cx="2340575" cy="459449"/>
          </a:xfrm>
          <a:prstGeom prst="rect">
            <a:avLst/>
          </a:prstGeom>
          <a:solidFill>
            <a:srgbClr val="FDF3ED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23" name="正方形/長方形 22"/>
          <p:cNvSpPr/>
          <p:nvPr/>
        </p:nvSpPr>
        <p:spPr>
          <a:xfrm>
            <a:off x="7425829" y="2113355"/>
            <a:ext cx="2340575" cy="2676269"/>
          </a:xfrm>
          <a:prstGeom prst="rect">
            <a:avLst/>
          </a:prstGeom>
          <a:solidFill>
            <a:srgbClr val="FDF3ED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425829" y="1235146"/>
            <a:ext cx="2340573" cy="45140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①耐震診断補助件数　　   </a:t>
            </a:r>
            <a:r>
              <a:rPr kumimoji="1" lang="en-US" altLang="ja-JP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15</a:t>
            </a:r>
            <a:r>
              <a:rPr kumimoji="1" lang="ja-JP" altLang="en-US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件</a:t>
            </a:r>
            <a:endParaRPr kumimoji="1" lang="en-US" altLang="ja-JP" sz="900" dirty="0" smtClean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②耐震改修補助件数　　　</a:t>
            </a:r>
            <a:r>
              <a:rPr kumimoji="1" lang="en-US" altLang="ja-JP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 </a:t>
            </a:r>
            <a:r>
              <a:rPr kumimoji="1" lang="en-US" altLang="ja-JP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6</a:t>
            </a:r>
            <a:r>
              <a:rPr kumimoji="1" lang="ja-JP" altLang="en-US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件</a:t>
            </a:r>
            <a:endParaRPr kumimoji="1" lang="en-US" altLang="ja-JP" sz="900" dirty="0" smtClean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425829" y="2437817"/>
            <a:ext cx="2340575" cy="63094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令和</a:t>
            </a: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４</a:t>
            </a:r>
            <a:r>
              <a:rPr kumimoji="1" lang="ja-JP" altLang="en-US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年度</a:t>
            </a:r>
            <a:r>
              <a:rPr kumimoji="1" lang="en-US" altLang="ja-JP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(</a:t>
            </a: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見込</a:t>
            </a:r>
            <a:r>
              <a:rPr kumimoji="1" lang="ja-JP" altLang="en-US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み</a:t>
            </a:r>
            <a:r>
              <a:rPr kumimoji="1" lang="en-US" altLang="ja-JP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)</a:t>
            </a: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①耐震診断補助件数　　</a:t>
            </a: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 </a:t>
            </a:r>
            <a:r>
              <a:rPr kumimoji="1" lang="ja-JP" altLang="en-US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  </a:t>
            </a: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 </a:t>
            </a:r>
            <a:r>
              <a:rPr kumimoji="1" lang="en-US" altLang="ja-JP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9</a:t>
            </a:r>
            <a:r>
              <a:rPr kumimoji="1" lang="ja-JP" altLang="en-US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件</a:t>
            </a:r>
            <a:endParaRPr kumimoji="1" lang="en-US" altLang="ja-JP" sz="900" dirty="0" smtClean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②耐震改修補助件数　　　</a:t>
            </a:r>
            <a:r>
              <a:rPr kumimoji="1" lang="en-US" altLang="ja-JP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6</a:t>
            </a:r>
            <a:r>
              <a:rPr kumimoji="1" lang="ja-JP" altLang="en-US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件</a:t>
            </a:r>
            <a:endParaRPr kumimoji="1" lang="en-US" altLang="ja-JP" sz="900" dirty="0" smtClean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425829" y="3068759"/>
            <a:ext cx="2332419" cy="63094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令和３年度</a:t>
            </a:r>
            <a:endParaRPr kumimoji="1" lang="en-US" altLang="ja-JP" sz="900" dirty="0" smtClean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①耐震診断補助件数　　</a:t>
            </a: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 </a:t>
            </a:r>
            <a:r>
              <a:rPr kumimoji="1" lang="ja-JP" altLang="en-US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 </a:t>
            </a:r>
            <a:r>
              <a:rPr kumimoji="1" lang="en-US" altLang="ja-JP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10</a:t>
            </a:r>
            <a:r>
              <a:rPr kumimoji="1" lang="ja-JP" altLang="en-US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件</a:t>
            </a:r>
            <a:endParaRPr kumimoji="1" lang="en-US" altLang="ja-JP" sz="900" dirty="0" smtClean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②耐震改修補助件数　　    </a:t>
            </a:r>
            <a:r>
              <a:rPr kumimoji="1" lang="en-US" altLang="ja-JP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3</a:t>
            </a:r>
            <a:r>
              <a:rPr kumimoji="1" lang="ja-JP" altLang="en-US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件</a:t>
            </a:r>
            <a:endParaRPr kumimoji="1" lang="en-US" altLang="ja-JP" sz="900" dirty="0" smtClean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425829" y="3699701"/>
            <a:ext cx="2340574" cy="63094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令和２年度</a:t>
            </a:r>
            <a:endParaRPr kumimoji="1" lang="en-US" altLang="ja-JP" sz="900" dirty="0" smtClean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①耐震診断補助件数　　　</a:t>
            </a:r>
            <a:r>
              <a:rPr kumimoji="1" lang="en-US" altLang="ja-JP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4</a:t>
            </a:r>
            <a:r>
              <a:rPr kumimoji="1" lang="ja-JP" altLang="en-US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件</a:t>
            </a:r>
            <a:endParaRPr kumimoji="1" lang="en-US" altLang="ja-JP" sz="900" dirty="0" smtClean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②耐震改修補助件数　　　</a:t>
            </a:r>
            <a:r>
              <a:rPr kumimoji="1" lang="en-US" altLang="ja-JP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0</a:t>
            </a:r>
            <a:r>
              <a:rPr kumimoji="1" lang="ja-JP" altLang="en-US" sz="9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件</a:t>
            </a:r>
            <a:endParaRPr kumimoji="1" lang="en-US" altLang="ja-JP" sz="900" dirty="0" smtClean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30628" y="5274887"/>
            <a:ext cx="3304134" cy="784830"/>
          </a:xfrm>
          <a:prstGeom prst="rect">
            <a:avLst/>
          </a:prstGeom>
          <a:solidFill>
            <a:srgbClr val="FDF3ED"/>
          </a:solidFill>
          <a:ln w="127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en-US" altLang="ja-JP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【</a:t>
            </a:r>
            <a:r>
              <a:rPr kumimoji="1" lang="ja-JP" altLang="en-US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対象区域</a:t>
            </a:r>
            <a:r>
              <a:rPr kumimoji="1" lang="en-US" altLang="ja-JP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】</a:t>
            </a:r>
            <a:r>
              <a:rPr kumimoji="1" lang="ja-JP" altLang="en-US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</a:t>
            </a:r>
            <a:r>
              <a:rPr kumimoji="1" lang="ja-JP" altLang="en-US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甲斐</a:t>
            </a:r>
            <a:r>
              <a:rPr kumimoji="1" lang="ja-JP" altLang="en-US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市全域</a:t>
            </a:r>
            <a:endParaRPr kumimoji="1" lang="en-US" altLang="ja-JP" sz="1100" dirty="0" smtClean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r>
              <a:rPr kumimoji="1" lang="en-US" altLang="ja-JP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【</a:t>
            </a:r>
            <a:r>
              <a:rPr kumimoji="1" lang="ja-JP" altLang="en-US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対象建築物</a:t>
            </a:r>
            <a:r>
              <a:rPr kumimoji="1" lang="en-US" altLang="ja-JP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】</a:t>
            </a:r>
            <a:r>
              <a:rPr kumimoji="1" lang="ja-JP" altLang="en-US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昭和</a:t>
            </a:r>
            <a:r>
              <a:rPr kumimoji="1" lang="en-US" altLang="ja-JP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56</a:t>
            </a:r>
            <a:r>
              <a:rPr kumimoji="1" lang="ja-JP" altLang="en-US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年</a:t>
            </a:r>
            <a:r>
              <a:rPr kumimoji="1" lang="en-US" altLang="ja-JP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5</a:t>
            </a:r>
            <a:r>
              <a:rPr kumimoji="1" lang="ja-JP" altLang="en-US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月</a:t>
            </a:r>
            <a:r>
              <a:rPr kumimoji="1" lang="en-US" altLang="ja-JP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31</a:t>
            </a:r>
            <a:r>
              <a:rPr kumimoji="1" lang="ja-JP" altLang="en-US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日以前に</a:t>
            </a:r>
            <a:endParaRPr kumimoji="1" lang="en-US" altLang="ja-JP" sz="1100" dirty="0" smtClean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</a:t>
            </a:r>
            <a:r>
              <a:rPr kumimoji="1" lang="ja-JP" altLang="en-US" sz="1100" dirty="0" smtClean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　　　　　建築された木造住宅</a:t>
            </a:r>
            <a:endParaRPr kumimoji="1" lang="en-US" altLang="ja-JP" sz="1100" dirty="0" smtClean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30628" y="4894574"/>
            <a:ext cx="3304134" cy="306467"/>
          </a:xfrm>
          <a:prstGeom prst="roundRect">
            <a:avLst/>
          </a:prstGeom>
          <a:solidFill>
            <a:srgbClr val="FFA86D"/>
          </a:solidFill>
          <a:ln w="95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３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対象区域・対象建築物</a:t>
            </a:r>
            <a:endParaRPr kumimoji="1" lang="en-US" altLang="ja-JP" sz="1200" b="1" dirty="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586369" y="4894573"/>
            <a:ext cx="353943" cy="17080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11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自己評価</a:t>
            </a:r>
            <a:endParaRPr kumimoji="1" lang="en-US" altLang="ja-JP" sz="11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020203" y="4894573"/>
            <a:ext cx="3326525" cy="2616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令和４年度取組内容</a:t>
            </a:r>
            <a:endParaRPr kumimoji="1" lang="en-US" altLang="ja-JP" sz="11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425829" y="4894573"/>
            <a:ext cx="2340575" cy="2616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４</a:t>
            </a:r>
            <a:r>
              <a:rPr kumimoji="1" lang="ja-JP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年度の課題</a:t>
            </a:r>
            <a:endParaRPr kumimoji="1" lang="en-US" altLang="ja-JP" sz="11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425829" y="5822857"/>
            <a:ext cx="2340573" cy="2616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改善策</a:t>
            </a:r>
            <a:endParaRPr kumimoji="1" lang="en-US" altLang="ja-JP" sz="11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7425827" y="5204680"/>
            <a:ext cx="2340575" cy="433285"/>
          </a:xfrm>
          <a:prstGeom prst="rect">
            <a:avLst/>
          </a:prstGeom>
          <a:solidFill>
            <a:srgbClr val="FDF3ED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3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○耐震改修の重要性が理解されていない</a:t>
            </a:r>
            <a:endParaRPr kumimoji="1" lang="en-US" altLang="ja-JP" sz="900" dirty="0" smtClean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○補助制度の周知が不足している</a:t>
            </a:r>
            <a:endParaRPr kumimoji="1" lang="ja-JP" altLang="en-US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7425827" y="6169305"/>
            <a:ext cx="2340575" cy="433285"/>
          </a:xfrm>
          <a:prstGeom prst="rect">
            <a:avLst/>
          </a:prstGeom>
          <a:solidFill>
            <a:srgbClr val="FDF3ED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3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ダイレクトメールや戸別訪問等による対象建築物所有者への周知を行う。</a:t>
            </a:r>
            <a:endParaRPr kumimoji="1" lang="ja-JP" altLang="en-US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020203" y="5201041"/>
            <a:ext cx="3326525" cy="1401549"/>
          </a:xfrm>
          <a:prstGeom prst="rect">
            <a:avLst/>
          </a:prstGeom>
          <a:solidFill>
            <a:srgbClr val="FDF3ED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3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○広報誌への掲載により補助制度の周知を行なった</a:t>
            </a:r>
            <a:endParaRPr kumimoji="1" lang="en-US" altLang="ja-JP" sz="900" dirty="0" smtClean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○耐震診断実施後、耐震化未着手の所有者に対し、</a:t>
            </a:r>
            <a:endParaRPr kumimoji="1" lang="en-US" altLang="ja-JP" sz="900" dirty="0" smtClean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戸別訪問を実施した</a:t>
            </a:r>
            <a:endParaRPr kumimoji="1" lang="en-US" altLang="ja-JP" sz="900" dirty="0" smtClean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〇木造住宅所有者に対し、個別訪問等による耐震診断費</a:t>
            </a:r>
            <a:endParaRPr kumimoji="1" lang="en-US" altLang="ja-JP" sz="900" dirty="0" smtClean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補助事業の周知を行なった</a:t>
            </a:r>
            <a:endParaRPr kumimoji="1" lang="en-US" altLang="ja-JP" sz="900" dirty="0" smtClean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586368" y="500591"/>
            <a:ext cx="6180033" cy="306467"/>
          </a:xfrm>
          <a:prstGeom prst="roundRect">
            <a:avLst/>
          </a:prstGeom>
          <a:solidFill>
            <a:srgbClr val="FFA86D"/>
          </a:solidFill>
          <a:ln w="95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>
                <a:solidFill>
                  <a:schemeClr val="bg1"/>
                </a:solidFill>
                <a:latin typeface="游ゴシック" panose="020B0400000000000000" pitchFamily="50" charset="-128"/>
              </a:rPr>
              <a:t>4</a:t>
            </a:r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</a:rPr>
              <a:t>　取組内容・目標・実績</a:t>
            </a:r>
            <a:endParaRPr kumimoji="1" lang="en-US" altLang="ja-JP" sz="1200" b="1" dirty="0">
              <a:solidFill>
                <a:schemeClr val="bg1"/>
              </a:solidFill>
              <a:latin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6364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838</TotalTime>
  <Words>600</Words>
  <Application>Microsoft Office PowerPoint</Application>
  <PresentationFormat>A4 210 x 297 mm</PresentationFormat>
  <Paragraphs>58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游ゴシック Medium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山梨県</dc:creator>
  <cp:lastModifiedBy>山梨県</cp:lastModifiedBy>
  <cp:revision>50</cp:revision>
  <cp:lastPrinted>2020-11-26T01:36:42Z</cp:lastPrinted>
  <dcterms:created xsi:type="dcterms:W3CDTF">2020-08-18T06:00:24Z</dcterms:created>
  <dcterms:modified xsi:type="dcterms:W3CDTF">2023-02-28T00:58:14Z</dcterms:modified>
</cp:coreProperties>
</file>